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256" r:id="rId2"/>
    <p:sldId id="282" r:id="rId3"/>
    <p:sldId id="787" r:id="rId4"/>
    <p:sldId id="799" r:id="rId5"/>
    <p:sldId id="800" r:id="rId6"/>
    <p:sldId id="801" r:id="rId7"/>
    <p:sldId id="793" r:id="rId8"/>
    <p:sldId id="802" r:id="rId9"/>
    <p:sldId id="803" r:id="rId10"/>
    <p:sldId id="804" r:id="rId11"/>
    <p:sldId id="805" r:id="rId12"/>
    <p:sldId id="806" r:id="rId13"/>
    <p:sldId id="807" r:id="rId14"/>
    <p:sldId id="808" r:id="rId15"/>
    <p:sldId id="809" r:id="rId16"/>
    <p:sldId id="819" r:id="rId17"/>
    <p:sldId id="810" r:id="rId18"/>
    <p:sldId id="811" r:id="rId19"/>
    <p:sldId id="812" r:id="rId20"/>
    <p:sldId id="814" r:id="rId21"/>
    <p:sldId id="815" r:id="rId22"/>
    <p:sldId id="816" r:id="rId23"/>
    <p:sldId id="817" r:id="rId24"/>
    <p:sldId id="825" r:id="rId25"/>
    <p:sldId id="820" r:id="rId26"/>
    <p:sldId id="821" r:id="rId27"/>
    <p:sldId id="822" r:id="rId28"/>
    <p:sldId id="823" r:id="rId29"/>
    <p:sldId id="824" r:id="rId30"/>
    <p:sldId id="602" r:id="rId31"/>
    <p:sldId id="273" r:id="rId32"/>
    <p:sldId id="274" r:id="rId33"/>
    <p:sldId id="275" r:id="rId34"/>
    <p:sldId id="27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799"/>
            <p14:sldId id="800"/>
            <p14:sldId id="801"/>
            <p14:sldId id="793"/>
            <p14:sldId id="802"/>
            <p14:sldId id="803"/>
            <p14:sldId id="804"/>
            <p14:sldId id="805"/>
            <p14:sldId id="806"/>
            <p14:sldId id="807"/>
            <p14:sldId id="808"/>
            <p14:sldId id="809"/>
            <p14:sldId id="819"/>
            <p14:sldId id="810"/>
            <p14:sldId id="811"/>
            <p14:sldId id="812"/>
            <p14:sldId id="814"/>
            <p14:sldId id="815"/>
            <p14:sldId id="816"/>
            <p14:sldId id="817"/>
            <p14:sldId id="825"/>
            <p14:sldId id="820"/>
            <p14:sldId id="821"/>
            <p14:sldId id="822"/>
            <p14:sldId id="823"/>
            <p14:sldId id="82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autoAdjust="0"/>
    <p:restoredTop sz="96447" autoAdjust="0"/>
  </p:normalViewPr>
  <p:slideViewPr>
    <p:cSldViewPr snapToGrid="0">
      <p:cViewPr varScale="1">
        <p:scale>
          <a:sx n="85" d="100"/>
          <a:sy n="85" d="100"/>
        </p:scale>
        <p:origin x="318"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34.wmf"/><Relationship Id="rId1" Type="http://schemas.openxmlformats.org/officeDocument/2006/relationships/image" Target="../media/image33.wmf"/><Relationship Id="rId5" Type="http://schemas.openxmlformats.org/officeDocument/2006/relationships/image" Target="../media/image36.wmf"/><Relationship Id="rId4"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37.wmf"/><Relationship Id="rId1" Type="http://schemas.openxmlformats.org/officeDocument/2006/relationships/image" Target="../media/image33.wmf"/><Relationship Id="rId5" Type="http://schemas.openxmlformats.org/officeDocument/2006/relationships/image" Target="../media/image38.wmf"/><Relationship Id="rId4"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1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4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19.wmf"/><Relationship Id="rId4" Type="http://schemas.openxmlformats.org/officeDocument/2006/relationships/image" Target="../media/image1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46.wmf"/><Relationship Id="rId5" Type="http://schemas.openxmlformats.org/officeDocument/2006/relationships/image" Target="../media/image48.wmf"/><Relationship Id="rId4" Type="http://schemas.openxmlformats.org/officeDocument/2006/relationships/image" Target="../media/image4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2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53.wmf"/><Relationship Id="rId1" Type="http://schemas.openxmlformats.org/officeDocument/2006/relationships/image" Target="../media/image52.wmf"/><Relationship Id="rId5" Type="http://schemas.openxmlformats.org/officeDocument/2006/relationships/image" Target="../media/image55.wmf"/><Relationship Id="rId4"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image" Target="../media/image56.wmf"/><Relationship Id="rId5" Type="http://schemas.openxmlformats.org/officeDocument/2006/relationships/image" Target="../media/image58.wmf"/><Relationship Id="rId4" Type="http://schemas.openxmlformats.org/officeDocument/2006/relationships/image" Target="../media/image57.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image" Target="../media/image61.wmf"/><Relationship Id="rId7" Type="http://schemas.openxmlformats.org/officeDocument/2006/relationships/image" Target="../media/image65.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74.wmf"/><Relationship Id="rId7" Type="http://schemas.openxmlformats.org/officeDocument/2006/relationships/image" Target="../media/image78.wmf"/><Relationship Id="rId2" Type="http://schemas.openxmlformats.org/officeDocument/2006/relationships/image" Target="../media/image73.wmf"/><Relationship Id="rId1" Type="http://schemas.openxmlformats.org/officeDocument/2006/relationships/image" Target="../media/image72.wmf"/><Relationship Id="rId6" Type="http://schemas.openxmlformats.org/officeDocument/2006/relationships/image" Target="../media/image77.wmf"/><Relationship Id="rId11" Type="http://schemas.openxmlformats.org/officeDocument/2006/relationships/image" Target="../media/image82.wmf"/><Relationship Id="rId5" Type="http://schemas.openxmlformats.org/officeDocument/2006/relationships/image" Target="../media/image76.wmf"/><Relationship Id="rId10" Type="http://schemas.openxmlformats.org/officeDocument/2006/relationships/image" Target="../media/image81.wmf"/><Relationship Id="rId4" Type="http://schemas.openxmlformats.org/officeDocument/2006/relationships/image" Target="../media/image75.wmf"/><Relationship Id="rId9" Type="http://schemas.openxmlformats.org/officeDocument/2006/relationships/image" Target="../media/image8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21.wmf"/><Relationship Id="rId1" Type="http://schemas.openxmlformats.org/officeDocument/2006/relationships/image" Target="../media/image20.wmf"/><Relationship Id="rId5" Type="http://schemas.openxmlformats.org/officeDocument/2006/relationships/image" Target="../media/image22.wmf"/><Relationship Id="rId4"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23.wmf"/><Relationship Id="rId1" Type="http://schemas.openxmlformats.org/officeDocument/2006/relationships/image" Target="../media/image20.wmf"/><Relationship Id="rId5" Type="http://schemas.openxmlformats.org/officeDocument/2006/relationships/image" Target="../media/image24.wmf"/><Relationship Id="rId4"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2020-11-25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Self-adjoint and skew-adjoint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Self-adjoint and skew-adjoint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Self-adjoint and skew-adjoint linear operators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Self-adjoint and skew-adjoint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Self-adjoint and skew-adjoint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Self-adjoint and skew-adjoint linear operators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Self-adjoint and skew-adjoint linear operators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Self-adjoint and skew-adjoint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Self-adjoint and skew-adjoint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Self-adjoint and skew-adjoint linear operators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1.bin"/><Relationship Id="rId3" Type="http://schemas.microsoft.com/office/2007/relationships/media" Target="../media/media10.m4a"/><Relationship Id="rId7" Type="http://schemas.openxmlformats.org/officeDocument/2006/relationships/image" Target="../media/image25.w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0.m4a"/><Relationship Id="rId9" Type="http://schemas.openxmlformats.org/officeDocument/2006/relationships/image" Target="../media/image26.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3.bin"/><Relationship Id="rId3" Type="http://schemas.microsoft.com/office/2007/relationships/media" Target="../media/media11.m4a"/><Relationship Id="rId7" Type="http://schemas.openxmlformats.org/officeDocument/2006/relationships/image" Target="../media/image26.w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image" Target="../media/image27.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31.wmf"/><Relationship Id="rId3" Type="http://schemas.microsoft.com/office/2007/relationships/media" Target="../media/media12.m4a"/><Relationship Id="rId7" Type="http://schemas.openxmlformats.org/officeDocument/2006/relationships/image" Target="../media/image28.wmf"/><Relationship Id="rId12" Type="http://schemas.openxmlformats.org/officeDocument/2006/relationships/oleObject" Target="../embeddings/oleObject27.bin"/><Relationship Id="rId2" Type="http://schemas.openxmlformats.org/officeDocument/2006/relationships/tags" Target="../tags/tag9.xml"/><Relationship Id="rId16"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2.wmf"/><Relationship Id="rId10" Type="http://schemas.openxmlformats.org/officeDocument/2006/relationships/oleObject" Target="../embeddings/oleObject26.bin"/><Relationship Id="rId4" Type="http://schemas.openxmlformats.org/officeDocument/2006/relationships/audio" Target="../media/media12.m4a"/><Relationship Id="rId9" Type="http://schemas.openxmlformats.org/officeDocument/2006/relationships/image" Target="../media/image29.wmf"/><Relationship Id="rId14" Type="http://schemas.openxmlformats.org/officeDocument/2006/relationships/oleObject" Target="../embeddings/oleObject28.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35.wmf"/><Relationship Id="rId3" Type="http://schemas.microsoft.com/office/2007/relationships/media" Target="../media/media13.m4a"/><Relationship Id="rId7" Type="http://schemas.openxmlformats.org/officeDocument/2006/relationships/image" Target="../media/image33.wmf"/><Relationship Id="rId12" Type="http://schemas.openxmlformats.org/officeDocument/2006/relationships/oleObject" Target="../embeddings/oleObject31.bin"/><Relationship Id="rId2" Type="http://schemas.openxmlformats.org/officeDocument/2006/relationships/tags" Target="../tags/tag10.xml"/><Relationship Id="rId16" Type="http://schemas.openxmlformats.org/officeDocument/2006/relationships/image" Target="../media/image8.png"/><Relationship Id="rId1" Type="http://schemas.openxmlformats.org/officeDocument/2006/relationships/vmlDrawing" Target="../drawings/vmlDrawing10.vml"/><Relationship Id="rId6" Type="http://schemas.openxmlformats.org/officeDocument/2006/relationships/oleObject" Target="../embeddings/oleObject29.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6.wmf"/><Relationship Id="rId10" Type="http://schemas.openxmlformats.org/officeDocument/2006/relationships/oleObject" Target="../embeddings/oleObject26.bin"/><Relationship Id="rId4" Type="http://schemas.openxmlformats.org/officeDocument/2006/relationships/audio" Target="../media/media13.m4a"/><Relationship Id="rId9" Type="http://schemas.openxmlformats.org/officeDocument/2006/relationships/image" Target="../media/image34.wmf"/><Relationship Id="rId14" Type="http://schemas.openxmlformats.org/officeDocument/2006/relationships/oleObject" Target="../embeddings/oleObject32.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35.wmf"/><Relationship Id="rId3" Type="http://schemas.microsoft.com/office/2007/relationships/media" Target="../media/media14.m4a"/><Relationship Id="rId7" Type="http://schemas.openxmlformats.org/officeDocument/2006/relationships/image" Target="../media/image33.wmf"/><Relationship Id="rId12" Type="http://schemas.openxmlformats.org/officeDocument/2006/relationships/oleObject" Target="../embeddings/oleObject35.bin"/><Relationship Id="rId2" Type="http://schemas.openxmlformats.org/officeDocument/2006/relationships/tags" Target="../tags/tag11.xml"/><Relationship Id="rId16" Type="http://schemas.openxmlformats.org/officeDocument/2006/relationships/image" Target="../media/image8.png"/><Relationship Id="rId1" Type="http://schemas.openxmlformats.org/officeDocument/2006/relationships/vmlDrawing" Target="../drawings/vmlDrawing11.vml"/><Relationship Id="rId6" Type="http://schemas.openxmlformats.org/officeDocument/2006/relationships/oleObject" Target="../embeddings/oleObject33.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8.wmf"/><Relationship Id="rId10" Type="http://schemas.openxmlformats.org/officeDocument/2006/relationships/oleObject" Target="../embeddings/oleObject26.bin"/><Relationship Id="rId4" Type="http://schemas.openxmlformats.org/officeDocument/2006/relationships/audio" Target="../media/media14.m4a"/><Relationship Id="rId9" Type="http://schemas.openxmlformats.org/officeDocument/2006/relationships/image" Target="../media/image37.wmf"/><Relationship Id="rId14" Type="http://schemas.openxmlformats.org/officeDocument/2006/relationships/oleObject" Target="../embeddings/oleObject36.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7.bin"/><Relationship Id="rId3" Type="http://schemas.microsoft.com/office/2007/relationships/media" Target="../media/media15.m4a"/><Relationship Id="rId7" Type="http://schemas.openxmlformats.org/officeDocument/2006/relationships/image" Target="../media/image11.wmf"/><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5.m4a"/><Relationship Id="rId9" Type="http://schemas.openxmlformats.org/officeDocument/2006/relationships/image" Target="../media/image39.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9.bin"/><Relationship Id="rId3" Type="http://schemas.microsoft.com/office/2007/relationships/media" Target="../media/media16.m4a"/><Relationship Id="rId7" Type="http://schemas.openxmlformats.org/officeDocument/2006/relationships/image" Target="../media/image40.wmf"/><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oleObject" Target="../embeddings/oleObject3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6.m4a"/><Relationship Id="rId9" Type="http://schemas.openxmlformats.org/officeDocument/2006/relationships/image" Target="../media/image41.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17.m4a"/><Relationship Id="rId7" Type="http://schemas.openxmlformats.org/officeDocument/2006/relationships/image" Target="../media/image42.wmf"/><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oleObject" Target="../embeddings/oleObject4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7.m4a"/><Relationship Id="rId9" Type="http://schemas.openxmlformats.org/officeDocument/2006/relationships/image" Target="../media/image14.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18.wmf"/><Relationship Id="rId3" Type="http://schemas.microsoft.com/office/2007/relationships/media" Target="../media/media18.m4a"/><Relationship Id="rId7" Type="http://schemas.openxmlformats.org/officeDocument/2006/relationships/image" Target="../media/image43.wmf"/><Relationship Id="rId12" Type="http://schemas.openxmlformats.org/officeDocument/2006/relationships/oleObject" Target="../embeddings/oleObject10.bin"/><Relationship Id="rId2" Type="http://schemas.openxmlformats.org/officeDocument/2006/relationships/tags" Target="../tags/tag15.xml"/><Relationship Id="rId16" Type="http://schemas.openxmlformats.org/officeDocument/2006/relationships/image" Target="../media/image8.png"/><Relationship Id="rId1" Type="http://schemas.openxmlformats.org/officeDocument/2006/relationships/vmlDrawing" Target="../drawings/vmlDrawing15.vml"/><Relationship Id="rId6" Type="http://schemas.openxmlformats.org/officeDocument/2006/relationships/oleObject" Target="../embeddings/oleObject41.bin"/><Relationship Id="rId11" Type="http://schemas.openxmlformats.org/officeDocument/2006/relationships/image" Target="../media/image45.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43.bin"/><Relationship Id="rId4" Type="http://schemas.openxmlformats.org/officeDocument/2006/relationships/audio" Target="../media/media18.m4a"/><Relationship Id="rId9" Type="http://schemas.openxmlformats.org/officeDocument/2006/relationships/image" Target="../media/image44.wmf"/><Relationship Id="rId1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7.wmf"/><Relationship Id="rId3" Type="http://schemas.microsoft.com/office/2007/relationships/media" Target="../media/media19.m4a"/><Relationship Id="rId7" Type="http://schemas.openxmlformats.org/officeDocument/2006/relationships/image" Target="../media/image46.wmf"/><Relationship Id="rId12" Type="http://schemas.openxmlformats.org/officeDocument/2006/relationships/oleObject" Target="../embeddings/oleObject45.bin"/><Relationship Id="rId2" Type="http://schemas.openxmlformats.org/officeDocument/2006/relationships/tags" Target="../tags/tag16.xml"/><Relationship Id="rId16" Type="http://schemas.openxmlformats.org/officeDocument/2006/relationships/image" Target="../media/image8.png"/><Relationship Id="rId1" Type="http://schemas.openxmlformats.org/officeDocument/2006/relationships/vmlDrawing" Target="../drawings/vmlDrawing16.vml"/><Relationship Id="rId6" Type="http://schemas.openxmlformats.org/officeDocument/2006/relationships/oleObject" Target="../embeddings/oleObject44.bin"/><Relationship Id="rId11" Type="http://schemas.openxmlformats.org/officeDocument/2006/relationships/image" Target="../media/image19.wmf"/><Relationship Id="rId5" Type="http://schemas.openxmlformats.org/officeDocument/2006/relationships/slideLayout" Target="../slideLayouts/slideLayout2.xml"/><Relationship Id="rId15" Type="http://schemas.openxmlformats.org/officeDocument/2006/relationships/image" Target="../media/image48.wmf"/><Relationship Id="rId10" Type="http://schemas.openxmlformats.org/officeDocument/2006/relationships/oleObject" Target="../embeddings/oleObject11.bin"/><Relationship Id="rId4" Type="http://schemas.openxmlformats.org/officeDocument/2006/relationships/audio" Target="../media/media19.m4a"/><Relationship Id="rId9" Type="http://schemas.openxmlformats.org/officeDocument/2006/relationships/image" Target="../media/image18.wmf"/><Relationship Id="rId14" Type="http://schemas.openxmlformats.org/officeDocument/2006/relationships/oleObject" Target="../embeddings/oleObject46.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8.bin"/><Relationship Id="rId3" Type="http://schemas.microsoft.com/office/2007/relationships/media" Target="../media/media20.m4a"/><Relationship Id="rId7" Type="http://schemas.openxmlformats.org/officeDocument/2006/relationships/image" Target="../media/image25.wmf"/><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oleObject" Target="../embeddings/oleObject4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0.m4a"/><Relationship Id="rId9" Type="http://schemas.openxmlformats.org/officeDocument/2006/relationships/image" Target="../media/image49.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0.bin"/><Relationship Id="rId3" Type="http://schemas.microsoft.com/office/2007/relationships/media" Target="../media/media21.m4a"/><Relationship Id="rId7" Type="http://schemas.openxmlformats.org/officeDocument/2006/relationships/image" Target="../media/image50.wmf"/><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oleObject" Target="../embeddings/oleObject4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1.m4a"/><Relationship Id="rId9" Type="http://schemas.openxmlformats.org/officeDocument/2006/relationships/image" Target="../media/image51.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54.wmf"/><Relationship Id="rId3" Type="http://schemas.microsoft.com/office/2007/relationships/media" Target="../media/media22.m4a"/><Relationship Id="rId7" Type="http://schemas.openxmlformats.org/officeDocument/2006/relationships/image" Target="../media/image52.wmf"/><Relationship Id="rId12" Type="http://schemas.openxmlformats.org/officeDocument/2006/relationships/oleObject" Target="../embeddings/oleObject53.bin"/><Relationship Id="rId2" Type="http://schemas.openxmlformats.org/officeDocument/2006/relationships/tags" Target="../tags/tag19.xml"/><Relationship Id="rId16" Type="http://schemas.openxmlformats.org/officeDocument/2006/relationships/image" Target="../media/image8.png"/><Relationship Id="rId1" Type="http://schemas.openxmlformats.org/officeDocument/2006/relationships/vmlDrawing" Target="../drawings/vmlDrawing19.vml"/><Relationship Id="rId6" Type="http://schemas.openxmlformats.org/officeDocument/2006/relationships/oleObject" Target="../embeddings/oleObject51.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55.wmf"/><Relationship Id="rId10" Type="http://schemas.openxmlformats.org/officeDocument/2006/relationships/oleObject" Target="../embeddings/oleObject26.bin"/><Relationship Id="rId4" Type="http://schemas.openxmlformats.org/officeDocument/2006/relationships/audio" Target="../media/media22.m4a"/><Relationship Id="rId9" Type="http://schemas.openxmlformats.org/officeDocument/2006/relationships/image" Target="../media/image53.wmf"/><Relationship Id="rId14" Type="http://schemas.openxmlformats.org/officeDocument/2006/relationships/oleObject" Target="../embeddings/oleObject54.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57.wmf"/><Relationship Id="rId3" Type="http://schemas.microsoft.com/office/2007/relationships/media" Target="../media/media23.m4a"/><Relationship Id="rId7" Type="http://schemas.openxmlformats.org/officeDocument/2006/relationships/image" Target="../media/image56.wmf"/><Relationship Id="rId12" Type="http://schemas.openxmlformats.org/officeDocument/2006/relationships/oleObject" Target="../embeddings/oleObject57.bin"/><Relationship Id="rId2" Type="http://schemas.openxmlformats.org/officeDocument/2006/relationships/tags" Target="../tags/tag20.xml"/><Relationship Id="rId16" Type="http://schemas.openxmlformats.org/officeDocument/2006/relationships/image" Target="../media/image8.png"/><Relationship Id="rId1" Type="http://schemas.openxmlformats.org/officeDocument/2006/relationships/vmlDrawing" Target="../drawings/vmlDrawing20.vml"/><Relationship Id="rId6" Type="http://schemas.openxmlformats.org/officeDocument/2006/relationships/oleObject" Target="../embeddings/oleObject55.bin"/><Relationship Id="rId11" Type="http://schemas.openxmlformats.org/officeDocument/2006/relationships/image" Target="../media/image35.wmf"/><Relationship Id="rId5" Type="http://schemas.openxmlformats.org/officeDocument/2006/relationships/slideLayout" Target="../slideLayouts/slideLayout2.xml"/><Relationship Id="rId15" Type="http://schemas.openxmlformats.org/officeDocument/2006/relationships/image" Target="../media/image58.wmf"/><Relationship Id="rId10" Type="http://schemas.openxmlformats.org/officeDocument/2006/relationships/oleObject" Target="../embeddings/oleObject56.bin"/><Relationship Id="rId4" Type="http://schemas.openxmlformats.org/officeDocument/2006/relationships/audio" Target="../media/media23.m4a"/><Relationship Id="rId9" Type="http://schemas.openxmlformats.org/officeDocument/2006/relationships/image" Target="../media/image30.wmf"/><Relationship Id="rId14" Type="http://schemas.openxmlformats.org/officeDocument/2006/relationships/oleObject" Target="../embeddings/oleObject58.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62.wmf"/><Relationship Id="rId18" Type="http://schemas.openxmlformats.org/officeDocument/2006/relationships/oleObject" Target="../embeddings/oleObject65.bin"/><Relationship Id="rId3" Type="http://schemas.microsoft.com/office/2007/relationships/media" Target="../media/media26.m4a"/><Relationship Id="rId21" Type="http://schemas.openxmlformats.org/officeDocument/2006/relationships/image" Target="../media/image66.wmf"/><Relationship Id="rId7" Type="http://schemas.openxmlformats.org/officeDocument/2006/relationships/image" Target="../media/image59.wmf"/><Relationship Id="rId12" Type="http://schemas.openxmlformats.org/officeDocument/2006/relationships/oleObject" Target="../embeddings/oleObject62.bin"/><Relationship Id="rId17" Type="http://schemas.openxmlformats.org/officeDocument/2006/relationships/image" Target="../media/image64.wmf"/><Relationship Id="rId2" Type="http://schemas.openxmlformats.org/officeDocument/2006/relationships/tags" Target="../tags/tag22.xml"/><Relationship Id="rId16" Type="http://schemas.openxmlformats.org/officeDocument/2006/relationships/oleObject" Target="../embeddings/oleObject64.bin"/><Relationship Id="rId20" Type="http://schemas.openxmlformats.org/officeDocument/2006/relationships/oleObject" Target="../embeddings/oleObject66.bin"/><Relationship Id="rId1" Type="http://schemas.openxmlformats.org/officeDocument/2006/relationships/vmlDrawing" Target="../drawings/vmlDrawing21.vml"/><Relationship Id="rId6" Type="http://schemas.openxmlformats.org/officeDocument/2006/relationships/oleObject" Target="../embeddings/oleObject59.bin"/><Relationship Id="rId11" Type="http://schemas.openxmlformats.org/officeDocument/2006/relationships/image" Target="../media/image61.wmf"/><Relationship Id="rId5" Type="http://schemas.openxmlformats.org/officeDocument/2006/relationships/slideLayout" Target="../slideLayouts/slideLayout2.xml"/><Relationship Id="rId15" Type="http://schemas.openxmlformats.org/officeDocument/2006/relationships/image" Target="../media/image63.wmf"/><Relationship Id="rId10" Type="http://schemas.openxmlformats.org/officeDocument/2006/relationships/oleObject" Target="../embeddings/oleObject61.bin"/><Relationship Id="rId19" Type="http://schemas.openxmlformats.org/officeDocument/2006/relationships/image" Target="../media/image65.wmf"/><Relationship Id="rId4" Type="http://schemas.openxmlformats.org/officeDocument/2006/relationships/audio" Target="../media/media26.m4a"/><Relationship Id="rId9" Type="http://schemas.openxmlformats.org/officeDocument/2006/relationships/image" Target="../media/image60.wmf"/><Relationship Id="rId14" Type="http://schemas.openxmlformats.org/officeDocument/2006/relationships/oleObject" Target="../embeddings/oleObject63.bin"/><Relationship Id="rId22"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69.wmf"/><Relationship Id="rId3" Type="http://schemas.microsoft.com/office/2007/relationships/media" Target="../media/media27.m4a"/><Relationship Id="rId7" Type="http://schemas.openxmlformats.org/officeDocument/2006/relationships/image" Target="../media/image71.png"/><Relationship Id="rId12" Type="http://schemas.openxmlformats.org/officeDocument/2006/relationships/oleObject" Target="../embeddings/oleObject69.bin"/><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70.png"/><Relationship Id="rId11" Type="http://schemas.openxmlformats.org/officeDocument/2006/relationships/image" Target="../media/image68.wmf"/><Relationship Id="rId5" Type="http://schemas.openxmlformats.org/officeDocument/2006/relationships/slideLayout" Target="../slideLayouts/slideLayout2.xml"/><Relationship Id="rId10" Type="http://schemas.openxmlformats.org/officeDocument/2006/relationships/oleObject" Target="../embeddings/oleObject68.bin"/><Relationship Id="rId4" Type="http://schemas.openxmlformats.org/officeDocument/2006/relationships/audio" Target="../media/media27.m4a"/><Relationship Id="rId9" Type="http://schemas.openxmlformats.org/officeDocument/2006/relationships/image" Target="../media/image67.wmf"/><Relationship Id="rId1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75.wmf"/><Relationship Id="rId18" Type="http://schemas.openxmlformats.org/officeDocument/2006/relationships/oleObject" Target="../embeddings/oleObject76.bin"/><Relationship Id="rId26" Type="http://schemas.openxmlformats.org/officeDocument/2006/relationships/oleObject" Target="../embeddings/oleObject80.bin"/><Relationship Id="rId3" Type="http://schemas.microsoft.com/office/2007/relationships/media" Target="../media/media28.m4a"/><Relationship Id="rId21" Type="http://schemas.openxmlformats.org/officeDocument/2006/relationships/image" Target="../media/image79.wmf"/><Relationship Id="rId7" Type="http://schemas.openxmlformats.org/officeDocument/2006/relationships/image" Target="../media/image72.wmf"/><Relationship Id="rId12" Type="http://schemas.openxmlformats.org/officeDocument/2006/relationships/oleObject" Target="../embeddings/oleObject73.bin"/><Relationship Id="rId17" Type="http://schemas.openxmlformats.org/officeDocument/2006/relationships/image" Target="../media/image77.wmf"/><Relationship Id="rId25" Type="http://schemas.openxmlformats.org/officeDocument/2006/relationships/image" Target="../media/image81.wmf"/><Relationship Id="rId2" Type="http://schemas.openxmlformats.org/officeDocument/2006/relationships/tags" Target="../tags/tag24.xml"/><Relationship Id="rId16" Type="http://schemas.openxmlformats.org/officeDocument/2006/relationships/oleObject" Target="../embeddings/oleObject75.bin"/><Relationship Id="rId20" Type="http://schemas.openxmlformats.org/officeDocument/2006/relationships/oleObject" Target="../embeddings/oleObject77.bin"/><Relationship Id="rId1" Type="http://schemas.openxmlformats.org/officeDocument/2006/relationships/vmlDrawing" Target="../drawings/vmlDrawing23.vml"/><Relationship Id="rId6" Type="http://schemas.openxmlformats.org/officeDocument/2006/relationships/oleObject" Target="../embeddings/oleObject70.bin"/><Relationship Id="rId11" Type="http://schemas.openxmlformats.org/officeDocument/2006/relationships/image" Target="../media/image74.wmf"/><Relationship Id="rId24" Type="http://schemas.openxmlformats.org/officeDocument/2006/relationships/oleObject" Target="../embeddings/oleObject79.bin"/><Relationship Id="rId5" Type="http://schemas.openxmlformats.org/officeDocument/2006/relationships/slideLayout" Target="../slideLayouts/slideLayout2.xml"/><Relationship Id="rId15" Type="http://schemas.openxmlformats.org/officeDocument/2006/relationships/image" Target="../media/image76.wmf"/><Relationship Id="rId23" Type="http://schemas.openxmlformats.org/officeDocument/2006/relationships/image" Target="../media/image80.wmf"/><Relationship Id="rId28" Type="http://schemas.openxmlformats.org/officeDocument/2006/relationships/image" Target="../media/image8.png"/><Relationship Id="rId10" Type="http://schemas.openxmlformats.org/officeDocument/2006/relationships/oleObject" Target="../embeddings/oleObject72.bin"/><Relationship Id="rId19" Type="http://schemas.openxmlformats.org/officeDocument/2006/relationships/image" Target="../media/image78.wmf"/><Relationship Id="rId4" Type="http://schemas.openxmlformats.org/officeDocument/2006/relationships/audio" Target="../media/media28.m4a"/><Relationship Id="rId9" Type="http://schemas.openxmlformats.org/officeDocument/2006/relationships/image" Target="../media/image73.wmf"/><Relationship Id="rId14" Type="http://schemas.openxmlformats.org/officeDocument/2006/relationships/oleObject" Target="../embeddings/oleObject74.bin"/><Relationship Id="rId22" Type="http://schemas.openxmlformats.org/officeDocument/2006/relationships/oleObject" Target="../embeddings/oleObject78.bin"/><Relationship Id="rId27" Type="http://schemas.openxmlformats.org/officeDocument/2006/relationships/image" Target="../media/image82.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82.bin"/><Relationship Id="rId3" Type="http://schemas.microsoft.com/office/2007/relationships/media" Target="../media/media29.m4a"/><Relationship Id="rId7" Type="http://schemas.openxmlformats.org/officeDocument/2006/relationships/image" Target="../media/image83.wmf"/><Relationship Id="rId12" Type="http://schemas.openxmlformats.org/officeDocument/2006/relationships/image" Target="../media/image8.png"/><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oleObject" Target="../embeddings/oleObject81.bin"/><Relationship Id="rId11" Type="http://schemas.openxmlformats.org/officeDocument/2006/relationships/image" Target="../media/image85.wmf"/><Relationship Id="rId5" Type="http://schemas.openxmlformats.org/officeDocument/2006/relationships/slideLayout" Target="../slideLayouts/slideLayout2.xml"/><Relationship Id="rId10" Type="http://schemas.openxmlformats.org/officeDocument/2006/relationships/oleObject" Target="../embeddings/oleObject83.bin"/><Relationship Id="rId4" Type="http://schemas.openxmlformats.org/officeDocument/2006/relationships/audio" Target="../media/media29.m4a"/><Relationship Id="rId9" Type="http://schemas.openxmlformats.org/officeDocument/2006/relationships/image" Target="../media/image84.w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image" Target="../media/image10.w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85.bin"/><Relationship Id="rId3" Type="http://schemas.microsoft.com/office/2007/relationships/media" Target="../media/media30.m4a"/><Relationship Id="rId7" Type="http://schemas.openxmlformats.org/officeDocument/2006/relationships/image" Target="../media/image86.wmf"/><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oleObject" Target="../embeddings/oleObject8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0.m4a"/><Relationship Id="rId9" Type="http://schemas.openxmlformats.org/officeDocument/2006/relationships/image" Target="../media/image87.w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5.m4a"/><Relationship Id="rId7" Type="http://schemas.openxmlformats.org/officeDocument/2006/relationships/image" Target="../media/image11.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m4a"/><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6.m4a"/><Relationship Id="rId7" Type="http://schemas.openxmlformats.org/officeDocument/2006/relationships/image" Target="../media/image13.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4.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3" Type="http://schemas.microsoft.com/office/2007/relationships/media" Target="../media/media7.m4a"/><Relationship Id="rId7" Type="http://schemas.openxmlformats.org/officeDocument/2006/relationships/image" Target="../media/image15.wmf"/><Relationship Id="rId12" Type="http://schemas.openxmlformats.org/officeDocument/2006/relationships/oleObject" Target="../embeddings/oleObject10.bin"/><Relationship Id="rId2" Type="http://schemas.openxmlformats.org/officeDocument/2006/relationships/tags" Target="../tags/tag4.xml"/><Relationship Id="rId16"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9.bin"/><Relationship Id="rId4" Type="http://schemas.openxmlformats.org/officeDocument/2006/relationships/audio" Target="../media/media7.m4a"/><Relationship Id="rId9" Type="http://schemas.openxmlformats.org/officeDocument/2006/relationships/image" Target="../media/image16.wmf"/><Relationship Id="rId1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9.wmf"/><Relationship Id="rId3" Type="http://schemas.microsoft.com/office/2007/relationships/media" Target="../media/media8.m4a"/><Relationship Id="rId7" Type="http://schemas.openxmlformats.org/officeDocument/2006/relationships/image" Target="../media/image20.wmf"/><Relationship Id="rId12" Type="http://schemas.openxmlformats.org/officeDocument/2006/relationships/oleObject" Target="../embeddings/oleObject11.bin"/><Relationship Id="rId2" Type="http://schemas.openxmlformats.org/officeDocument/2006/relationships/tags" Target="../tags/tag5.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2.wmf"/><Relationship Id="rId10" Type="http://schemas.openxmlformats.org/officeDocument/2006/relationships/oleObject" Target="../embeddings/oleObject10.bin"/><Relationship Id="rId4" Type="http://schemas.openxmlformats.org/officeDocument/2006/relationships/audio" Target="../media/media8.m4a"/><Relationship Id="rId9" Type="http://schemas.openxmlformats.org/officeDocument/2006/relationships/image" Target="../media/image21.wmf"/><Relationship Id="rId14"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9.wmf"/><Relationship Id="rId3" Type="http://schemas.microsoft.com/office/2007/relationships/media" Target="../media/media9.m4a"/><Relationship Id="rId7" Type="http://schemas.openxmlformats.org/officeDocument/2006/relationships/image" Target="../media/image20.wmf"/><Relationship Id="rId12" Type="http://schemas.openxmlformats.org/officeDocument/2006/relationships/oleObject" Target="../embeddings/oleObject18.bin"/><Relationship Id="rId2" Type="http://schemas.openxmlformats.org/officeDocument/2006/relationships/tags" Target="../tags/tag6.xml"/><Relationship Id="rId16"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4.wmf"/><Relationship Id="rId10" Type="http://schemas.openxmlformats.org/officeDocument/2006/relationships/oleObject" Target="../embeddings/oleObject17.bin"/><Relationship Id="rId4" Type="http://schemas.openxmlformats.org/officeDocument/2006/relationships/audio" Target="../media/media9.m4a"/><Relationship Id="rId9" Type="http://schemas.openxmlformats.org/officeDocument/2006/relationships/image" Target="../media/image23.wmf"/><Relationship Id="rId1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Self-adjoint and skew-adjoint linear operators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258CC217-5E75-43CB-8B0F-C8565F582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130"/>
    </mc:Choice>
    <mc:Fallback>
      <p:transition spd="slow" advTm="10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Complex self-adjoint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The adjoint of a complex matrix is the conjugate transpose of that matrix</a:t>
            </a:r>
          </a:p>
          <a:p>
            <a:pPr lvl="1"/>
            <a:r>
              <a:rPr lang="en-US" dirty="0"/>
              <a:t>Given a square matrix </a:t>
            </a:r>
            <a:r>
              <a:rPr lang="en-US" i="1" dirty="0"/>
              <a:t>A</a:t>
            </a:r>
            <a:r>
              <a:rPr lang="en-US" dirty="0"/>
              <a:t>, then the entries of  the conjugate transpose are:</a:t>
            </a:r>
          </a:p>
          <a:p>
            <a:pPr lvl="1"/>
            <a:endParaRPr lang="en-US" dirty="0"/>
          </a:p>
          <a:p>
            <a:pPr lvl="1"/>
            <a:endParaRPr lang="en-US" dirty="0"/>
          </a:p>
          <a:p>
            <a:pPr lvl="1"/>
            <a:r>
              <a:rPr lang="en-US" dirty="0"/>
              <a:t>For these to be equal, we require</a:t>
            </a:r>
          </a:p>
          <a:p>
            <a:pPr lvl="1"/>
            <a:endParaRPr lang="en-US" dirty="0"/>
          </a:p>
          <a:p>
            <a:pPr lvl="1"/>
            <a:endParaRPr lang="en-US" dirty="0"/>
          </a:p>
          <a:p>
            <a:pPr lvl="1"/>
            <a:r>
              <a:rPr lang="en-US" dirty="0"/>
              <a:t>In other words, a complex square matrix is self-adjoint if the entry on or above the diagonal equals the conjugate of the entry in its reflection through the diagonal</a:t>
            </a:r>
          </a:p>
          <a:p>
            <a:pPr lvl="1"/>
            <a:r>
              <a:rPr lang="en-US" dirty="0"/>
              <a:t>Because of this property, we call such matrices</a:t>
            </a:r>
            <a:br>
              <a:rPr lang="en-US" dirty="0"/>
            </a:br>
            <a:r>
              <a:rPr lang="en-US" dirty="0"/>
              <a:t>	</a:t>
            </a:r>
            <a:r>
              <a:rPr lang="en-US" i="1" dirty="0"/>
              <a:t>conjugate symmetric</a:t>
            </a:r>
            <a:r>
              <a:rPr lang="en-US" dirty="0"/>
              <a:t>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a:extLst>
              <a:ext uri="{FF2B5EF4-FFF2-40B4-BE49-F238E27FC236}">
                <a16:creationId xmlns:a16="http://schemas.microsoft.com/office/drawing/2014/main" id="{EEEAB8F9-21B7-4203-B406-33531AB303DE}"/>
              </a:ext>
            </a:extLst>
          </p:cNvPr>
          <p:cNvGraphicFramePr>
            <a:graphicFrameLocks noChangeAspect="1"/>
          </p:cNvGraphicFramePr>
          <p:nvPr>
            <p:extLst>
              <p:ext uri="{D42A27DB-BD31-4B8C-83A1-F6EECF244321}">
                <p14:modId xmlns:p14="http://schemas.microsoft.com/office/powerpoint/2010/main" val="3536861034"/>
              </p:ext>
            </p:extLst>
          </p:nvPr>
        </p:nvGraphicFramePr>
        <p:xfrm>
          <a:off x="3649663" y="2771775"/>
          <a:ext cx="1533525" cy="617538"/>
        </p:xfrm>
        <a:graphic>
          <a:graphicData uri="http://schemas.openxmlformats.org/presentationml/2006/ole">
            <mc:AlternateContent xmlns:mc="http://schemas.openxmlformats.org/markup-compatibility/2006">
              <mc:Choice xmlns:v="urn:schemas-microsoft-com:vml" Requires="v">
                <p:oleObj spid="_x0000_s532500" name="Equation" r:id="rId6" imgW="660240" imgH="266400" progId="Equation.DSMT4">
                  <p:embed/>
                </p:oleObj>
              </mc:Choice>
              <mc:Fallback>
                <p:oleObj name="Equation" r:id="rId6" imgW="660240" imgH="266400" progId="Equation.DSMT4">
                  <p:embed/>
                  <p:pic>
                    <p:nvPicPr>
                      <p:cNvPr id="6" name="Object 5">
                        <a:extLst>
                          <a:ext uri="{FF2B5EF4-FFF2-40B4-BE49-F238E27FC236}">
                            <a16:creationId xmlns:a16="http://schemas.microsoft.com/office/drawing/2014/main" id="{EEEAB8F9-21B7-4203-B406-33531AB303DE}"/>
                          </a:ext>
                        </a:extLst>
                      </p:cNvPr>
                      <p:cNvPicPr/>
                      <p:nvPr/>
                    </p:nvPicPr>
                    <p:blipFill>
                      <a:blip r:embed="rId7"/>
                      <a:stretch>
                        <a:fillRect/>
                      </a:stretch>
                    </p:blipFill>
                    <p:spPr>
                      <a:xfrm>
                        <a:off x="3649663" y="2771775"/>
                        <a:ext cx="1533525" cy="6175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D1A30AE-07CF-4A11-95DF-47BC004573C6}"/>
              </a:ext>
            </a:extLst>
          </p:cNvPr>
          <p:cNvGraphicFramePr>
            <a:graphicFrameLocks noChangeAspect="1"/>
          </p:cNvGraphicFramePr>
          <p:nvPr>
            <p:extLst>
              <p:ext uri="{D42A27DB-BD31-4B8C-83A1-F6EECF244321}">
                <p14:modId xmlns:p14="http://schemas.microsoft.com/office/powerpoint/2010/main" val="141634337"/>
              </p:ext>
            </p:extLst>
          </p:nvPr>
        </p:nvGraphicFramePr>
        <p:xfrm>
          <a:off x="3840163" y="3840163"/>
          <a:ext cx="1152525" cy="498475"/>
        </p:xfrm>
        <a:graphic>
          <a:graphicData uri="http://schemas.openxmlformats.org/presentationml/2006/ole">
            <mc:AlternateContent xmlns:mc="http://schemas.openxmlformats.org/markup-compatibility/2006">
              <mc:Choice xmlns:v="urn:schemas-microsoft-com:vml" Requires="v">
                <p:oleObj spid="_x0000_s532501" name="Equation" r:id="rId8" imgW="495000" imgH="215640" progId="Equation.DSMT4">
                  <p:embed/>
                </p:oleObj>
              </mc:Choice>
              <mc:Fallback>
                <p:oleObj name="Equation" r:id="rId8" imgW="495000" imgH="215640" progId="Equation.DSMT4">
                  <p:embed/>
                  <p:pic>
                    <p:nvPicPr>
                      <p:cNvPr id="8" name="Object 7">
                        <a:extLst>
                          <a:ext uri="{FF2B5EF4-FFF2-40B4-BE49-F238E27FC236}">
                            <a16:creationId xmlns:a16="http://schemas.microsoft.com/office/drawing/2014/main" id="{CD1A30AE-07CF-4A11-95DF-47BC004573C6}"/>
                          </a:ext>
                        </a:extLst>
                      </p:cNvPr>
                      <p:cNvPicPr/>
                      <p:nvPr/>
                    </p:nvPicPr>
                    <p:blipFill>
                      <a:blip r:embed="rId9"/>
                      <a:stretch>
                        <a:fillRect/>
                      </a:stretch>
                    </p:blipFill>
                    <p:spPr>
                      <a:xfrm>
                        <a:off x="3840163" y="3840163"/>
                        <a:ext cx="1152525" cy="49847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3C637CFB-AFC4-445E-9D4D-C6DE10DB4C6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30256575"/>
      </p:ext>
    </p:extLst>
  </p:cSld>
  <p:clrMapOvr>
    <a:masterClrMapping/>
  </p:clrMapOvr>
  <mc:AlternateContent xmlns:mc="http://schemas.openxmlformats.org/markup-compatibility/2006">
    <mc:Choice xmlns:p14="http://schemas.microsoft.com/office/powerpoint/2010/main" Requires="p14">
      <p:transition spd="slow" p14:dur="2000" advTm="60337"/>
    </mc:Choice>
    <mc:Fallback>
      <p:transition spd="slow" advTm="6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Complex self-adjoint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pPr marL="0" indent="0">
              <a:buNone/>
            </a:pPr>
            <a:r>
              <a:rPr lang="en-US" dirty="0"/>
              <a:t>Theorem</a:t>
            </a:r>
          </a:p>
          <a:p>
            <a:pPr marL="0" indent="0">
              <a:buNone/>
            </a:pPr>
            <a:r>
              <a:rPr lang="en-US" dirty="0"/>
              <a:t>	The diagonal entries of a conjugate symmetric matrix</a:t>
            </a:r>
            <a:br>
              <a:rPr lang="en-US" dirty="0"/>
            </a:br>
            <a:r>
              <a:rPr lang="en-US" dirty="0"/>
              <a:t>	are real.</a:t>
            </a:r>
          </a:p>
          <a:p>
            <a:pPr marL="0" indent="0">
              <a:buNone/>
            </a:pPr>
            <a:endParaRPr lang="en-US" dirty="0"/>
          </a:p>
          <a:p>
            <a:pPr marL="0" indent="0">
              <a:buNone/>
            </a:pPr>
            <a:r>
              <a:rPr lang="en-US" dirty="0"/>
              <a:t>Proof:</a:t>
            </a:r>
          </a:p>
          <a:p>
            <a:pPr marL="0" indent="0">
              <a:buNone/>
            </a:pPr>
            <a:r>
              <a:rPr lang="en-US" dirty="0"/>
              <a:t>	If                    , then if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j</a:t>
            </a:r>
            <a:r>
              <a:rPr lang="en-US" dirty="0"/>
              <a:t>, it follows that  </a:t>
            </a:r>
          </a:p>
          <a:p>
            <a:pPr marL="0" indent="0">
              <a:buNone/>
            </a:pPr>
            <a:endParaRPr lang="en-US" dirty="0"/>
          </a:p>
          <a:p>
            <a:pPr marL="0" indent="0">
              <a:buNone/>
            </a:pPr>
            <a:r>
              <a:rPr lang="en-US" dirty="0"/>
              <a:t>	This is only true if the diagonal entries are all real.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 name="Object 7">
            <a:extLst>
              <a:ext uri="{FF2B5EF4-FFF2-40B4-BE49-F238E27FC236}">
                <a16:creationId xmlns:a16="http://schemas.microsoft.com/office/drawing/2014/main" id="{CD1A30AE-07CF-4A11-95DF-47BC004573C6}"/>
              </a:ext>
            </a:extLst>
          </p:cNvPr>
          <p:cNvGraphicFramePr>
            <a:graphicFrameLocks noChangeAspect="1"/>
          </p:cNvGraphicFramePr>
          <p:nvPr>
            <p:extLst>
              <p:ext uri="{D42A27DB-BD31-4B8C-83A1-F6EECF244321}">
                <p14:modId xmlns:p14="http://schemas.microsoft.com/office/powerpoint/2010/main" val="2247264691"/>
              </p:ext>
            </p:extLst>
          </p:nvPr>
        </p:nvGraphicFramePr>
        <p:xfrm>
          <a:off x="1750106" y="3544072"/>
          <a:ext cx="1152525" cy="498475"/>
        </p:xfrm>
        <a:graphic>
          <a:graphicData uri="http://schemas.openxmlformats.org/presentationml/2006/ole">
            <mc:AlternateContent xmlns:mc="http://schemas.openxmlformats.org/markup-compatibility/2006">
              <mc:Choice xmlns:v="urn:schemas-microsoft-com:vml" Requires="v">
                <p:oleObj spid="_x0000_s533526" name="Equation" r:id="rId6" imgW="495000" imgH="215640" progId="Equation.DSMT4">
                  <p:embed/>
                </p:oleObj>
              </mc:Choice>
              <mc:Fallback>
                <p:oleObj name="Equation" r:id="rId6" imgW="495000" imgH="215640" progId="Equation.DSMT4">
                  <p:embed/>
                  <p:pic>
                    <p:nvPicPr>
                      <p:cNvPr id="8" name="Object 7">
                        <a:extLst>
                          <a:ext uri="{FF2B5EF4-FFF2-40B4-BE49-F238E27FC236}">
                            <a16:creationId xmlns:a16="http://schemas.microsoft.com/office/drawing/2014/main" id="{CD1A30AE-07CF-4A11-95DF-47BC004573C6}"/>
                          </a:ext>
                        </a:extLst>
                      </p:cNvPr>
                      <p:cNvPicPr/>
                      <p:nvPr/>
                    </p:nvPicPr>
                    <p:blipFill>
                      <a:blip r:embed="rId7"/>
                      <a:stretch>
                        <a:fillRect/>
                      </a:stretch>
                    </p:blipFill>
                    <p:spPr>
                      <a:xfrm>
                        <a:off x="1750106" y="3544072"/>
                        <a:ext cx="1152525" cy="4984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EEE3322-ECFB-4A4A-BF3B-36BFF66DBAB2}"/>
              </a:ext>
            </a:extLst>
          </p:cNvPr>
          <p:cNvGraphicFramePr>
            <a:graphicFrameLocks noChangeAspect="1"/>
          </p:cNvGraphicFramePr>
          <p:nvPr>
            <p:extLst>
              <p:ext uri="{D42A27DB-BD31-4B8C-83A1-F6EECF244321}">
                <p14:modId xmlns:p14="http://schemas.microsoft.com/office/powerpoint/2010/main" val="2033016996"/>
              </p:ext>
            </p:extLst>
          </p:nvPr>
        </p:nvGraphicFramePr>
        <p:xfrm>
          <a:off x="4040187" y="3922935"/>
          <a:ext cx="1063625" cy="498475"/>
        </p:xfrm>
        <a:graphic>
          <a:graphicData uri="http://schemas.openxmlformats.org/presentationml/2006/ole">
            <mc:AlternateContent xmlns:mc="http://schemas.openxmlformats.org/markup-compatibility/2006">
              <mc:Choice xmlns:v="urn:schemas-microsoft-com:vml" Requires="v">
                <p:oleObj spid="_x0000_s533527" name="Equation" r:id="rId8" imgW="457200" imgH="215640" progId="Equation.DSMT4">
                  <p:embed/>
                </p:oleObj>
              </mc:Choice>
              <mc:Fallback>
                <p:oleObj name="Equation" r:id="rId8" imgW="457200" imgH="215640" progId="Equation.DSMT4">
                  <p:embed/>
                  <p:pic>
                    <p:nvPicPr>
                      <p:cNvPr id="8" name="Object 7">
                        <a:extLst>
                          <a:ext uri="{FF2B5EF4-FFF2-40B4-BE49-F238E27FC236}">
                            <a16:creationId xmlns:a16="http://schemas.microsoft.com/office/drawing/2014/main" id="{CD1A30AE-07CF-4A11-95DF-47BC004573C6}"/>
                          </a:ext>
                        </a:extLst>
                      </p:cNvPr>
                      <p:cNvPicPr/>
                      <p:nvPr/>
                    </p:nvPicPr>
                    <p:blipFill>
                      <a:blip r:embed="rId9"/>
                      <a:stretch>
                        <a:fillRect/>
                      </a:stretch>
                    </p:blipFill>
                    <p:spPr>
                      <a:xfrm>
                        <a:off x="4040187" y="3922935"/>
                        <a:ext cx="1063625" cy="4984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6EBAA406-9D07-45E4-B3C0-439064B0CA7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1742657"/>
      </p:ext>
    </p:extLst>
  </p:cSld>
  <p:clrMapOvr>
    <a:masterClrMapping/>
  </p:clrMapOvr>
  <mc:AlternateContent xmlns:mc="http://schemas.openxmlformats.org/markup-compatibility/2006">
    <mc:Choice xmlns:p14="http://schemas.microsoft.com/office/powerpoint/2010/main" Requires="p14">
      <p:transition spd="slow" p14:dur="2000" advTm="31918"/>
    </mc:Choice>
    <mc:Fallback>
      <p:transition spd="slow" advTm="31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Let’s check if that’s actually true:</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274587114"/>
              </p:ext>
            </p:extLst>
          </p:nvPr>
        </p:nvGraphicFramePr>
        <p:xfrm>
          <a:off x="-61913" y="4189413"/>
          <a:ext cx="4800601" cy="1450975"/>
        </p:xfrm>
        <a:graphic>
          <a:graphicData uri="http://schemas.openxmlformats.org/presentationml/2006/ole">
            <mc:AlternateContent xmlns:mc="http://schemas.openxmlformats.org/markup-compatibility/2006">
              <mc:Choice xmlns:v="urn:schemas-microsoft-com:vml" Requires="v">
                <p:oleObj spid="_x0000_s534585" name="Equation" r:id="rId6" imgW="2070000" imgH="622080" progId="Equation.DSMT4">
                  <p:embed/>
                </p:oleObj>
              </mc:Choice>
              <mc:Fallback>
                <p:oleObj name="Equation" r:id="rId6" imgW="2070000" imgH="62208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61913" y="4189413"/>
                        <a:ext cx="4800601" cy="14509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77483087"/>
              </p:ext>
            </p:extLst>
          </p:nvPr>
        </p:nvGraphicFramePr>
        <p:xfrm>
          <a:off x="915988" y="2314753"/>
          <a:ext cx="3719512" cy="1384300"/>
        </p:xfrm>
        <a:graphic>
          <a:graphicData uri="http://schemas.openxmlformats.org/presentationml/2006/ole">
            <mc:AlternateContent xmlns:mc="http://schemas.openxmlformats.org/markup-compatibility/2006">
              <mc:Choice xmlns:v="urn:schemas-microsoft-com:vml" Requires="v">
                <p:oleObj spid="_x0000_s534586" name="Equation" r:id="rId8" imgW="1600200" imgH="596880" progId="Equation.DSMT4">
                  <p:embed/>
                </p:oleObj>
              </mc:Choice>
              <mc:Fallback>
                <p:oleObj name="Equation" r:id="rId8" imgW="1600200" imgH="59688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915988" y="2314753"/>
                        <a:ext cx="3719512" cy="1384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extLst>
              <p:ext uri="{D42A27DB-BD31-4B8C-83A1-F6EECF244321}">
                <p14:modId xmlns:p14="http://schemas.microsoft.com/office/powerpoint/2010/main" val="999595795"/>
              </p:ext>
            </p:extLst>
          </p:nvPr>
        </p:nvGraphicFramePr>
        <p:xfrm>
          <a:off x="4891088" y="2008188"/>
          <a:ext cx="1387475" cy="1382712"/>
        </p:xfrm>
        <a:graphic>
          <a:graphicData uri="http://schemas.openxmlformats.org/presentationml/2006/ole">
            <mc:AlternateContent xmlns:mc="http://schemas.openxmlformats.org/markup-compatibility/2006">
              <mc:Choice xmlns:v="urn:schemas-microsoft-com:vml" Requires="v">
                <p:oleObj spid="_x0000_s534587" name="Equation" r:id="rId10" imgW="596880" imgH="596880" progId="Equation.DSMT4">
                  <p:embed/>
                </p:oleObj>
              </mc:Choice>
              <mc:Fallback>
                <p:oleObj name="Equation" r:id="rId10" imgW="596880" imgH="59688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1"/>
                      <a:stretch>
                        <a:fillRect/>
                      </a:stretch>
                    </p:blipFill>
                    <p:spPr>
                      <a:xfrm>
                        <a:off x="4891088" y="2008188"/>
                        <a:ext cx="1387475" cy="13827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extLst>
              <p:ext uri="{D42A27DB-BD31-4B8C-83A1-F6EECF244321}">
                <p14:modId xmlns:p14="http://schemas.microsoft.com/office/powerpoint/2010/main" val="906683112"/>
              </p:ext>
            </p:extLst>
          </p:nvPr>
        </p:nvGraphicFramePr>
        <p:xfrm>
          <a:off x="6535738" y="2008188"/>
          <a:ext cx="1446212" cy="1382712"/>
        </p:xfrm>
        <a:graphic>
          <a:graphicData uri="http://schemas.openxmlformats.org/presentationml/2006/ole">
            <mc:AlternateContent xmlns:mc="http://schemas.openxmlformats.org/markup-compatibility/2006">
              <mc:Choice xmlns:v="urn:schemas-microsoft-com:vml" Requires="v">
                <p:oleObj spid="_x0000_s534588" name="Equation" r:id="rId12" imgW="622080" imgH="596880" progId="Equation.DSMT4">
                  <p:embed/>
                </p:oleObj>
              </mc:Choice>
              <mc:Fallback>
                <p:oleObj name="Equation" r:id="rId12" imgW="622080" imgH="59688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3"/>
                      <a:stretch>
                        <a:fillRect/>
                      </a:stretch>
                    </p:blipFill>
                    <p:spPr>
                      <a:xfrm>
                        <a:off x="6535738" y="2008188"/>
                        <a:ext cx="1446212" cy="13827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392579418"/>
              </p:ext>
            </p:extLst>
          </p:nvPr>
        </p:nvGraphicFramePr>
        <p:xfrm>
          <a:off x="4781550" y="4135438"/>
          <a:ext cx="3827463" cy="1449387"/>
        </p:xfrm>
        <a:graphic>
          <a:graphicData uri="http://schemas.openxmlformats.org/presentationml/2006/ole">
            <mc:AlternateContent xmlns:mc="http://schemas.openxmlformats.org/markup-compatibility/2006">
              <mc:Choice xmlns:v="urn:schemas-microsoft-com:vml" Requires="v">
                <p:oleObj spid="_x0000_s534589" name="Equation" r:id="rId14" imgW="1650960" imgH="622080" progId="Equation.DSMT4">
                  <p:embed/>
                </p:oleObj>
              </mc:Choice>
              <mc:Fallback>
                <p:oleObj name="Equation" r:id="rId14" imgW="1650960" imgH="62208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5"/>
                      <a:stretch>
                        <a:fillRect/>
                      </a:stretch>
                    </p:blipFill>
                    <p:spPr>
                      <a:xfrm>
                        <a:off x="4781550" y="4135438"/>
                        <a:ext cx="3827463" cy="1449387"/>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87620F6F-9E6A-4B40-A934-2238D5E605C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15404942"/>
      </p:ext>
    </p:extLst>
  </p:cSld>
  <p:clrMapOvr>
    <a:masterClrMapping/>
  </p:clrMapOvr>
  <mc:AlternateContent xmlns:mc="http://schemas.openxmlformats.org/markup-compatibility/2006">
    <mc:Choice xmlns:p14="http://schemas.microsoft.com/office/powerpoint/2010/main" Requires="p14">
      <p:transition spd="slow" p14:dur="2000" advTm="119862"/>
    </mc:Choice>
    <mc:Fallback>
      <p:transition spd="slow" advTm="11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If the matrix is symmetric and not conjugate symmetric,</a:t>
            </a:r>
            <a:br>
              <a:rPr lang="en-US" dirty="0"/>
            </a:br>
            <a:r>
              <a:rPr lang="en-US" dirty="0"/>
              <a:t>    it no longer holds:</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426369330"/>
              </p:ext>
            </p:extLst>
          </p:nvPr>
        </p:nvGraphicFramePr>
        <p:xfrm>
          <a:off x="316703" y="3763610"/>
          <a:ext cx="4741863" cy="1450975"/>
        </p:xfrm>
        <a:graphic>
          <a:graphicData uri="http://schemas.openxmlformats.org/presentationml/2006/ole">
            <mc:AlternateContent xmlns:mc="http://schemas.openxmlformats.org/markup-compatibility/2006">
              <mc:Choice xmlns:v="urn:schemas-microsoft-com:vml" Requires="v">
                <p:oleObj spid="_x0000_s535589" name="Equation" r:id="rId6" imgW="2044440" imgH="622080" progId="Equation.DSMT4">
                  <p:embed/>
                </p:oleObj>
              </mc:Choice>
              <mc:Fallback>
                <p:oleObj name="Equation" r:id="rId6" imgW="2044440" imgH="62208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316703" y="3763610"/>
                        <a:ext cx="4741863" cy="14509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3976999264"/>
              </p:ext>
            </p:extLst>
          </p:nvPr>
        </p:nvGraphicFramePr>
        <p:xfrm>
          <a:off x="915988" y="2314753"/>
          <a:ext cx="3719512" cy="1384300"/>
        </p:xfrm>
        <a:graphic>
          <a:graphicData uri="http://schemas.openxmlformats.org/presentationml/2006/ole">
            <mc:AlternateContent xmlns:mc="http://schemas.openxmlformats.org/markup-compatibility/2006">
              <mc:Choice xmlns:v="urn:schemas-microsoft-com:vml" Requires="v">
                <p:oleObj spid="_x0000_s535590" name="Equation" r:id="rId8" imgW="1600200" imgH="596880" progId="Equation.DSMT4">
                  <p:embed/>
                </p:oleObj>
              </mc:Choice>
              <mc:Fallback>
                <p:oleObj name="Equation" r:id="rId8" imgW="1600200" imgH="59688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915988" y="2314753"/>
                        <a:ext cx="3719512" cy="1384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nvGraphicFramePr>
        <p:xfrm>
          <a:off x="4891088" y="2008188"/>
          <a:ext cx="1387475" cy="1382712"/>
        </p:xfrm>
        <a:graphic>
          <a:graphicData uri="http://schemas.openxmlformats.org/presentationml/2006/ole">
            <mc:AlternateContent xmlns:mc="http://schemas.openxmlformats.org/markup-compatibility/2006">
              <mc:Choice xmlns:v="urn:schemas-microsoft-com:vml" Requires="v">
                <p:oleObj spid="_x0000_s535591" name="Equation" r:id="rId10" imgW="596880" imgH="596880" progId="Equation.DSMT4">
                  <p:embed/>
                </p:oleObj>
              </mc:Choice>
              <mc:Fallback>
                <p:oleObj name="Equation" r:id="rId10" imgW="596880" imgH="59688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1"/>
                      <a:stretch>
                        <a:fillRect/>
                      </a:stretch>
                    </p:blipFill>
                    <p:spPr>
                      <a:xfrm>
                        <a:off x="4891088" y="2008188"/>
                        <a:ext cx="1387475" cy="13827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nvGraphicFramePr>
        <p:xfrm>
          <a:off x="6535738" y="2008188"/>
          <a:ext cx="1446212" cy="1382712"/>
        </p:xfrm>
        <a:graphic>
          <a:graphicData uri="http://schemas.openxmlformats.org/presentationml/2006/ole">
            <mc:AlternateContent xmlns:mc="http://schemas.openxmlformats.org/markup-compatibility/2006">
              <mc:Choice xmlns:v="urn:schemas-microsoft-com:vml" Requires="v">
                <p:oleObj spid="_x0000_s535592" name="Equation" r:id="rId12" imgW="622080" imgH="596880" progId="Equation.DSMT4">
                  <p:embed/>
                </p:oleObj>
              </mc:Choice>
              <mc:Fallback>
                <p:oleObj name="Equation" r:id="rId12" imgW="622080" imgH="59688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3"/>
                      <a:stretch>
                        <a:fillRect/>
                      </a:stretch>
                    </p:blipFill>
                    <p:spPr>
                      <a:xfrm>
                        <a:off x="6535738" y="2008188"/>
                        <a:ext cx="1446212" cy="13827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4017506479"/>
              </p:ext>
            </p:extLst>
          </p:nvPr>
        </p:nvGraphicFramePr>
        <p:xfrm>
          <a:off x="3406598" y="4966494"/>
          <a:ext cx="4710113" cy="1449387"/>
        </p:xfrm>
        <a:graphic>
          <a:graphicData uri="http://schemas.openxmlformats.org/presentationml/2006/ole">
            <mc:AlternateContent xmlns:mc="http://schemas.openxmlformats.org/markup-compatibility/2006">
              <mc:Choice xmlns:v="urn:schemas-microsoft-com:vml" Requires="v">
                <p:oleObj spid="_x0000_s535593" name="Equation" r:id="rId14" imgW="2031840" imgH="622080" progId="Equation.DSMT4">
                  <p:embed/>
                </p:oleObj>
              </mc:Choice>
              <mc:Fallback>
                <p:oleObj name="Equation" r:id="rId14" imgW="2031840" imgH="62208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5"/>
                      <a:stretch>
                        <a:fillRect/>
                      </a:stretch>
                    </p:blipFill>
                    <p:spPr>
                      <a:xfrm>
                        <a:off x="3406598" y="4966494"/>
                        <a:ext cx="4710113" cy="1449387"/>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DE8A91C9-B9DA-4781-A51A-DFDEE511AF2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55872644"/>
      </p:ext>
    </p:extLst>
  </p:cSld>
  <p:clrMapOvr>
    <a:masterClrMapping/>
  </p:clrMapOvr>
  <mc:AlternateContent xmlns:mc="http://schemas.openxmlformats.org/markup-compatibility/2006">
    <mc:Choice xmlns:p14="http://schemas.microsoft.com/office/powerpoint/2010/main" Requires="p14">
      <p:transition spd="slow" p14:dur="2000" advTm="50276"/>
    </mc:Choice>
    <mc:Fallback>
      <p:transition spd="slow" advTm="5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If, however, we use the conjugate transpose, the values are equal</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nvGraphicFramePr>
        <p:xfrm>
          <a:off x="316703" y="3763610"/>
          <a:ext cx="4741863" cy="1450975"/>
        </p:xfrm>
        <a:graphic>
          <a:graphicData uri="http://schemas.openxmlformats.org/presentationml/2006/ole">
            <mc:AlternateContent xmlns:mc="http://schemas.openxmlformats.org/markup-compatibility/2006">
              <mc:Choice xmlns:v="urn:schemas-microsoft-com:vml" Requires="v">
                <p:oleObj spid="_x0000_s536613" name="Equation" r:id="rId6" imgW="2044440" imgH="622080" progId="Equation.DSMT4">
                  <p:embed/>
                </p:oleObj>
              </mc:Choice>
              <mc:Fallback>
                <p:oleObj name="Equation" r:id="rId6" imgW="2044440" imgH="62208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316703" y="3763610"/>
                        <a:ext cx="4741863" cy="14509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829661468"/>
              </p:ext>
            </p:extLst>
          </p:nvPr>
        </p:nvGraphicFramePr>
        <p:xfrm>
          <a:off x="915988" y="2314753"/>
          <a:ext cx="3719512" cy="1384300"/>
        </p:xfrm>
        <a:graphic>
          <a:graphicData uri="http://schemas.openxmlformats.org/presentationml/2006/ole">
            <mc:AlternateContent xmlns:mc="http://schemas.openxmlformats.org/markup-compatibility/2006">
              <mc:Choice xmlns:v="urn:schemas-microsoft-com:vml" Requires="v">
                <p:oleObj spid="_x0000_s536614" name="Equation" r:id="rId8" imgW="1600200" imgH="596880" progId="Equation.DSMT4">
                  <p:embed/>
                </p:oleObj>
              </mc:Choice>
              <mc:Fallback>
                <p:oleObj name="Equation" r:id="rId8" imgW="1600200" imgH="59688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915988" y="2314753"/>
                        <a:ext cx="3719512" cy="1384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nvGraphicFramePr>
        <p:xfrm>
          <a:off x="4891088" y="2008188"/>
          <a:ext cx="1387475" cy="1382712"/>
        </p:xfrm>
        <a:graphic>
          <a:graphicData uri="http://schemas.openxmlformats.org/presentationml/2006/ole">
            <mc:AlternateContent xmlns:mc="http://schemas.openxmlformats.org/markup-compatibility/2006">
              <mc:Choice xmlns:v="urn:schemas-microsoft-com:vml" Requires="v">
                <p:oleObj spid="_x0000_s536615" name="Equation" r:id="rId10" imgW="596880" imgH="596880" progId="Equation.DSMT4">
                  <p:embed/>
                </p:oleObj>
              </mc:Choice>
              <mc:Fallback>
                <p:oleObj name="Equation" r:id="rId10" imgW="596880" imgH="59688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1"/>
                      <a:stretch>
                        <a:fillRect/>
                      </a:stretch>
                    </p:blipFill>
                    <p:spPr>
                      <a:xfrm>
                        <a:off x="4891088" y="2008188"/>
                        <a:ext cx="1387475" cy="13827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nvGraphicFramePr>
        <p:xfrm>
          <a:off x="6535738" y="2008188"/>
          <a:ext cx="1446212" cy="1382712"/>
        </p:xfrm>
        <a:graphic>
          <a:graphicData uri="http://schemas.openxmlformats.org/presentationml/2006/ole">
            <mc:AlternateContent xmlns:mc="http://schemas.openxmlformats.org/markup-compatibility/2006">
              <mc:Choice xmlns:v="urn:schemas-microsoft-com:vml" Requires="v">
                <p:oleObj spid="_x0000_s536616" name="Equation" r:id="rId12" imgW="622080" imgH="596880" progId="Equation.DSMT4">
                  <p:embed/>
                </p:oleObj>
              </mc:Choice>
              <mc:Fallback>
                <p:oleObj name="Equation" r:id="rId12" imgW="622080" imgH="59688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3"/>
                      <a:stretch>
                        <a:fillRect/>
                      </a:stretch>
                    </p:blipFill>
                    <p:spPr>
                      <a:xfrm>
                        <a:off x="6535738" y="2008188"/>
                        <a:ext cx="1446212" cy="13827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4257647089"/>
              </p:ext>
            </p:extLst>
          </p:nvPr>
        </p:nvGraphicFramePr>
        <p:xfrm>
          <a:off x="3362325" y="4967288"/>
          <a:ext cx="4799013" cy="1447800"/>
        </p:xfrm>
        <a:graphic>
          <a:graphicData uri="http://schemas.openxmlformats.org/presentationml/2006/ole">
            <mc:AlternateContent xmlns:mc="http://schemas.openxmlformats.org/markup-compatibility/2006">
              <mc:Choice xmlns:v="urn:schemas-microsoft-com:vml" Requires="v">
                <p:oleObj spid="_x0000_s536617" name="Equation" r:id="rId14" imgW="2070000" imgH="622080" progId="Equation.DSMT4">
                  <p:embed/>
                </p:oleObj>
              </mc:Choice>
              <mc:Fallback>
                <p:oleObj name="Equation" r:id="rId14" imgW="2070000" imgH="62208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5"/>
                      <a:stretch>
                        <a:fillRect/>
                      </a:stretch>
                    </p:blipFill>
                    <p:spPr>
                      <a:xfrm>
                        <a:off x="3362325" y="4967288"/>
                        <a:ext cx="4799013" cy="144780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B2D7FE91-7E61-48CC-8194-CC7CAB2A0E7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092707"/>
      </p:ext>
    </p:extLst>
  </p:cSld>
  <p:clrMapOvr>
    <a:masterClrMapping/>
  </p:clrMapOvr>
  <mc:AlternateContent xmlns:mc="http://schemas.openxmlformats.org/markup-compatibility/2006">
    <mc:Choice xmlns:p14="http://schemas.microsoft.com/office/powerpoint/2010/main" Requires="p14">
      <p:transition spd="slow" p14:dur="2000" advTm="36625"/>
    </mc:Choice>
    <mc:Fallback>
      <p:transition spd="slow" advTm="3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Real skew-adjoint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The adjoint of a real matrix is the transpose of that matrix</a:t>
            </a:r>
          </a:p>
          <a:p>
            <a:pPr lvl="1"/>
            <a:r>
              <a:rPr lang="en-US" dirty="0"/>
              <a:t>Given a square matrix </a:t>
            </a:r>
            <a:r>
              <a:rPr lang="en-US" i="1" dirty="0"/>
              <a:t>A</a:t>
            </a:r>
            <a:r>
              <a:rPr lang="en-US" dirty="0"/>
              <a:t>, then the entries of  the transpose are:</a:t>
            </a:r>
          </a:p>
          <a:p>
            <a:pPr lvl="1"/>
            <a:endParaRPr lang="en-US" dirty="0"/>
          </a:p>
          <a:p>
            <a:pPr lvl="1"/>
            <a:endParaRPr lang="en-US" dirty="0"/>
          </a:p>
          <a:p>
            <a:pPr lvl="1"/>
            <a:r>
              <a:rPr lang="en-US" dirty="0"/>
              <a:t>For </a:t>
            </a:r>
            <a:r>
              <a:rPr lang="en-US" i="1" dirty="0">
                <a:latin typeface="Times New Roman" panose="02020603050405020304" pitchFamily="18" charset="0"/>
              </a:rPr>
              <a:t>A</a:t>
            </a:r>
            <a:r>
              <a:rPr lang="en-US" baseline="30000"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A</a:t>
            </a:r>
            <a:r>
              <a:rPr lang="en-US" dirty="0"/>
              <a:t>, we require</a:t>
            </a:r>
          </a:p>
          <a:p>
            <a:pPr lvl="1"/>
            <a:endParaRPr lang="en-US" dirty="0"/>
          </a:p>
          <a:p>
            <a:pPr lvl="1"/>
            <a:endParaRPr lang="en-US" dirty="0"/>
          </a:p>
          <a:p>
            <a:pPr lvl="1"/>
            <a:r>
              <a:rPr lang="en-US" dirty="0"/>
              <a:t>In other words, a real square matrix is skew-adjoint if the entry on or above the diagonal equals the negation of the entry in its reflection through the diagonal</a:t>
            </a:r>
          </a:p>
          <a:p>
            <a:pPr lvl="1"/>
            <a:r>
              <a:rPr lang="en-US" dirty="0"/>
              <a:t>Because of this property, we call such matrices </a:t>
            </a:r>
            <a:r>
              <a:rPr lang="en-US" i="1" dirty="0"/>
              <a:t>skew-symmetric</a:t>
            </a:r>
            <a:r>
              <a:rPr lang="en-US" dirty="0"/>
              <a:t>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6" name="Object 5">
            <a:extLst>
              <a:ext uri="{FF2B5EF4-FFF2-40B4-BE49-F238E27FC236}">
                <a16:creationId xmlns:a16="http://schemas.microsoft.com/office/drawing/2014/main" id="{EEEAB8F9-21B7-4203-B406-33531AB303DE}"/>
              </a:ext>
            </a:extLst>
          </p:cNvPr>
          <p:cNvGraphicFramePr>
            <a:graphicFrameLocks noChangeAspect="1"/>
          </p:cNvGraphicFramePr>
          <p:nvPr/>
        </p:nvGraphicFramePr>
        <p:xfrm>
          <a:off x="3620272" y="2545533"/>
          <a:ext cx="1593850" cy="617538"/>
        </p:xfrm>
        <a:graphic>
          <a:graphicData uri="http://schemas.openxmlformats.org/presentationml/2006/ole">
            <mc:AlternateContent xmlns:mc="http://schemas.openxmlformats.org/markup-compatibility/2006">
              <mc:Choice xmlns:v="urn:schemas-microsoft-com:vml" Requires="v">
                <p:oleObj spid="_x0000_s537614" name="Equation" r:id="rId6" imgW="685800" imgH="266400" progId="Equation.DSMT4">
                  <p:embed/>
                </p:oleObj>
              </mc:Choice>
              <mc:Fallback>
                <p:oleObj name="Equation" r:id="rId6" imgW="685800" imgH="266400" progId="Equation.DSMT4">
                  <p:embed/>
                  <p:pic>
                    <p:nvPicPr>
                      <p:cNvPr id="6" name="Object 5">
                        <a:extLst>
                          <a:ext uri="{FF2B5EF4-FFF2-40B4-BE49-F238E27FC236}">
                            <a16:creationId xmlns:a16="http://schemas.microsoft.com/office/drawing/2014/main" id="{EEEAB8F9-21B7-4203-B406-33531AB303DE}"/>
                          </a:ext>
                        </a:extLst>
                      </p:cNvPr>
                      <p:cNvPicPr/>
                      <p:nvPr/>
                    </p:nvPicPr>
                    <p:blipFill>
                      <a:blip r:embed="rId7"/>
                      <a:stretch>
                        <a:fillRect/>
                      </a:stretch>
                    </p:blipFill>
                    <p:spPr>
                      <a:xfrm>
                        <a:off x="3620272" y="2545533"/>
                        <a:ext cx="1593850" cy="6175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D1A30AE-07CF-4A11-95DF-47BC004573C6}"/>
              </a:ext>
            </a:extLst>
          </p:cNvPr>
          <p:cNvGraphicFramePr>
            <a:graphicFrameLocks noChangeAspect="1"/>
          </p:cNvGraphicFramePr>
          <p:nvPr>
            <p:extLst>
              <p:ext uri="{D42A27DB-BD31-4B8C-83A1-F6EECF244321}">
                <p14:modId xmlns:p14="http://schemas.microsoft.com/office/powerpoint/2010/main" val="3509910275"/>
              </p:ext>
            </p:extLst>
          </p:nvPr>
        </p:nvGraphicFramePr>
        <p:xfrm>
          <a:off x="3751263" y="3627438"/>
          <a:ext cx="1330325" cy="469900"/>
        </p:xfrm>
        <a:graphic>
          <a:graphicData uri="http://schemas.openxmlformats.org/presentationml/2006/ole">
            <mc:AlternateContent xmlns:mc="http://schemas.openxmlformats.org/markup-compatibility/2006">
              <mc:Choice xmlns:v="urn:schemas-microsoft-com:vml" Requires="v">
                <p:oleObj spid="_x0000_s537615" name="Equation" r:id="rId8" imgW="571320" imgH="203040" progId="Equation.DSMT4">
                  <p:embed/>
                </p:oleObj>
              </mc:Choice>
              <mc:Fallback>
                <p:oleObj name="Equation" r:id="rId8" imgW="571320" imgH="203040" progId="Equation.DSMT4">
                  <p:embed/>
                  <p:pic>
                    <p:nvPicPr>
                      <p:cNvPr id="8" name="Object 7">
                        <a:extLst>
                          <a:ext uri="{FF2B5EF4-FFF2-40B4-BE49-F238E27FC236}">
                            <a16:creationId xmlns:a16="http://schemas.microsoft.com/office/drawing/2014/main" id="{CD1A30AE-07CF-4A11-95DF-47BC004573C6}"/>
                          </a:ext>
                        </a:extLst>
                      </p:cNvPr>
                      <p:cNvPicPr/>
                      <p:nvPr/>
                    </p:nvPicPr>
                    <p:blipFill>
                      <a:blip r:embed="rId9"/>
                      <a:stretch>
                        <a:fillRect/>
                      </a:stretch>
                    </p:blipFill>
                    <p:spPr>
                      <a:xfrm>
                        <a:off x="3751263" y="3627438"/>
                        <a:ext cx="1330325" cy="4699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516AC565-7B6B-40BA-A0F6-2E7654038D3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63776084"/>
      </p:ext>
    </p:extLst>
  </p:cSld>
  <p:clrMapOvr>
    <a:masterClrMapping/>
  </p:clrMapOvr>
  <mc:AlternateContent xmlns:mc="http://schemas.openxmlformats.org/markup-compatibility/2006">
    <mc:Choice xmlns:p14="http://schemas.microsoft.com/office/powerpoint/2010/main" Requires="p14">
      <p:transition spd="slow" p14:dur="2000" advTm="53173"/>
    </mc:Choice>
    <mc:Fallback>
      <p:transition spd="slow" advTm="5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Real self-adjoint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pPr marL="0" indent="0">
              <a:buNone/>
            </a:pPr>
            <a:r>
              <a:rPr lang="en-US" dirty="0"/>
              <a:t>Theorem</a:t>
            </a:r>
          </a:p>
          <a:p>
            <a:pPr marL="0" indent="0">
              <a:buNone/>
            </a:pPr>
            <a:r>
              <a:rPr lang="en-US" dirty="0"/>
              <a:t>	The diagonal entries of a skew-symmetric matrix</a:t>
            </a:r>
            <a:br>
              <a:rPr lang="en-US" dirty="0"/>
            </a:br>
            <a:r>
              <a:rPr lang="en-US" dirty="0"/>
              <a:t>	are zero.</a:t>
            </a:r>
          </a:p>
          <a:p>
            <a:pPr marL="0" indent="0">
              <a:buNone/>
            </a:pPr>
            <a:endParaRPr lang="en-US" dirty="0"/>
          </a:p>
          <a:p>
            <a:pPr marL="0" indent="0">
              <a:buNone/>
            </a:pPr>
            <a:r>
              <a:rPr lang="en-US" dirty="0"/>
              <a:t>Proof:</a:t>
            </a:r>
          </a:p>
          <a:p>
            <a:pPr marL="0" indent="0">
              <a:buNone/>
            </a:pPr>
            <a:r>
              <a:rPr lang="en-US" dirty="0"/>
              <a:t>	If                    , then if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j</a:t>
            </a:r>
            <a:r>
              <a:rPr lang="en-US" dirty="0"/>
              <a:t>, it follows that  </a:t>
            </a:r>
          </a:p>
          <a:p>
            <a:pPr marL="0" indent="0">
              <a:buNone/>
            </a:pPr>
            <a:endParaRPr lang="en-US" dirty="0"/>
          </a:p>
          <a:p>
            <a:pPr marL="0" indent="0">
              <a:buNone/>
            </a:pPr>
            <a:r>
              <a:rPr lang="en-US" dirty="0"/>
              <a:t>	This is only true if the diagonal entries are all zero.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8" name="Object 7">
            <a:extLst>
              <a:ext uri="{FF2B5EF4-FFF2-40B4-BE49-F238E27FC236}">
                <a16:creationId xmlns:a16="http://schemas.microsoft.com/office/drawing/2014/main" id="{CD1A30AE-07CF-4A11-95DF-47BC004573C6}"/>
              </a:ext>
            </a:extLst>
          </p:cNvPr>
          <p:cNvGraphicFramePr>
            <a:graphicFrameLocks noChangeAspect="1"/>
          </p:cNvGraphicFramePr>
          <p:nvPr>
            <p:extLst>
              <p:ext uri="{D42A27DB-BD31-4B8C-83A1-F6EECF244321}">
                <p14:modId xmlns:p14="http://schemas.microsoft.com/office/powerpoint/2010/main" val="383286635"/>
              </p:ext>
            </p:extLst>
          </p:nvPr>
        </p:nvGraphicFramePr>
        <p:xfrm>
          <a:off x="1662113" y="3557588"/>
          <a:ext cx="1328737" cy="468312"/>
        </p:xfrm>
        <a:graphic>
          <a:graphicData uri="http://schemas.openxmlformats.org/presentationml/2006/ole">
            <mc:AlternateContent xmlns:mc="http://schemas.openxmlformats.org/markup-compatibility/2006">
              <mc:Choice xmlns:v="urn:schemas-microsoft-com:vml" Requires="v">
                <p:oleObj spid="_x0000_s538638" name="Equation" r:id="rId6" imgW="571320" imgH="203040" progId="Equation.DSMT4">
                  <p:embed/>
                </p:oleObj>
              </mc:Choice>
              <mc:Fallback>
                <p:oleObj name="Equation" r:id="rId6" imgW="571320" imgH="203040" progId="Equation.DSMT4">
                  <p:embed/>
                  <p:pic>
                    <p:nvPicPr>
                      <p:cNvPr id="8" name="Object 7">
                        <a:extLst>
                          <a:ext uri="{FF2B5EF4-FFF2-40B4-BE49-F238E27FC236}">
                            <a16:creationId xmlns:a16="http://schemas.microsoft.com/office/drawing/2014/main" id="{CD1A30AE-07CF-4A11-95DF-47BC004573C6}"/>
                          </a:ext>
                        </a:extLst>
                      </p:cNvPr>
                      <p:cNvPicPr/>
                      <p:nvPr/>
                    </p:nvPicPr>
                    <p:blipFill>
                      <a:blip r:embed="rId7"/>
                      <a:stretch>
                        <a:fillRect/>
                      </a:stretch>
                    </p:blipFill>
                    <p:spPr>
                      <a:xfrm>
                        <a:off x="1662113" y="3557588"/>
                        <a:ext cx="1328737" cy="4683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EEE3322-ECFB-4A4A-BF3B-36BFF66DBAB2}"/>
              </a:ext>
            </a:extLst>
          </p:cNvPr>
          <p:cNvGraphicFramePr>
            <a:graphicFrameLocks noChangeAspect="1"/>
          </p:cNvGraphicFramePr>
          <p:nvPr>
            <p:extLst>
              <p:ext uri="{D42A27DB-BD31-4B8C-83A1-F6EECF244321}">
                <p14:modId xmlns:p14="http://schemas.microsoft.com/office/powerpoint/2010/main" val="3503746098"/>
              </p:ext>
            </p:extLst>
          </p:nvPr>
        </p:nvGraphicFramePr>
        <p:xfrm>
          <a:off x="3951288" y="3937000"/>
          <a:ext cx="1241425" cy="468313"/>
        </p:xfrm>
        <a:graphic>
          <a:graphicData uri="http://schemas.openxmlformats.org/presentationml/2006/ole">
            <mc:AlternateContent xmlns:mc="http://schemas.openxmlformats.org/markup-compatibility/2006">
              <mc:Choice xmlns:v="urn:schemas-microsoft-com:vml" Requires="v">
                <p:oleObj spid="_x0000_s538639" name="Equation" r:id="rId8" imgW="533160" imgH="203040" progId="Equation.DSMT4">
                  <p:embed/>
                </p:oleObj>
              </mc:Choice>
              <mc:Fallback>
                <p:oleObj name="Equation" r:id="rId8" imgW="533160" imgH="203040" progId="Equation.DSMT4">
                  <p:embed/>
                  <p:pic>
                    <p:nvPicPr>
                      <p:cNvPr id="9" name="Object 8">
                        <a:extLst>
                          <a:ext uri="{FF2B5EF4-FFF2-40B4-BE49-F238E27FC236}">
                            <a16:creationId xmlns:a16="http://schemas.microsoft.com/office/drawing/2014/main" id="{7EEE3322-ECFB-4A4A-BF3B-36BFF66DBAB2}"/>
                          </a:ext>
                        </a:extLst>
                      </p:cNvPr>
                      <p:cNvPicPr/>
                      <p:nvPr/>
                    </p:nvPicPr>
                    <p:blipFill>
                      <a:blip r:embed="rId9"/>
                      <a:stretch>
                        <a:fillRect/>
                      </a:stretch>
                    </p:blipFill>
                    <p:spPr>
                      <a:xfrm>
                        <a:off x="3951288" y="3937000"/>
                        <a:ext cx="1241425" cy="46831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E50940E1-5FC0-4E57-B893-9BB2DA3E1A1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07140795"/>
      </p:ext>
    </p:extLst>
  </p:cSld>
  <p:clrMapOvr>
    <a:masterClrMapping/>
  </p:clrMapOvr>
  <mc:AlternateContent xmlns:mc="http://schemas.openxmlformats.org/markup-compatibility/2006">
    <mc:Choice xmlns:p14="http://schemas.microsoft.com/office/powerpoint/2010/main" Requires="p14">
      <p:transition spd="slow" p14:dur="2000" advTm="32538"/>
    </mc:Choice>
    <mc:Fallback>
      <p:transition spd="slow" advTm="3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a symmetric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following matrix is skew-symmetric,</a:t>
            </a:r>
            <a:br>
              <a:rPr lang="en-US" dirty="0"/>
            </a:br>
            <a:r>
              <a:rPr lang="en-US" dirty="0"/>
              <a:t>	and is therefore is skew-adjoint:</a:t>
            </a:r>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22" name="Object 21">
            <a:extLst>
              <a:ext uri="{FF2B5EF4-FFF2-40B4-BE49-F238E27FC236}">
                <a16:creationId xmlns:a16="http://schemas.microsoft.com/office/drawing/2014/main" id="{B7CF5104-4CF6-4ADF-83C3-A7B82BD930DB}"/>
              </a:ext>
            </a:extLst>
          </p:cNvPr>
          <p:cNvGraphicFramePr>
            <a:graphicFrameLocks noChangeAspect="1"/>
          </p:cNvGraphicFramePr>
          <p:nvPr>
            <p:extLst>
              <p:ext uri="{D42A27DB-BD31-4B8C-83A1-F6EECF244321}">
                <p14:modId xmlns:p14="http://schemas.microsoft.com/office/powerpoint/2010/main" val="752886167"/>
              </p:ext>
            </p:extLst>
          </p:nvPr>
        </p:nvGraphicFramePr>
        <p:xfrm>
          <a:off x="2603500" y="2395538"/>
          <a:ext cx="3690938" cy="1798637"/>
        </p:xfrm>
        <a:graphic>
          <a:graphicData uri="http://schemas.openxmlformats.org/presentationml/2006/ole">
            <mc:AlternateContent xmlns:mc="http://schemas.openxmlformats.org/markup-compatibility/2006">
              <mc:Choice xmlns:v="urn:schemas-microsoft-com:vml" Requires="v">
                <p:oleObj spid="_x0000_s539660" name="Equation" r:id="rId6" imgW="1587240" imgH="774360" progId="Equation.DSMT4">
                  <p:embed/>
                </p:oleObj>
              </mc:Choice>
              <mc:Fallback>
                <p:oleObj name="Equation" r:id="rId6" imgW="1587240" imgH="774360" progId="Equation.DSMT4">
                  <p:embed/>
                  <p:pic>
                    <p:nvPicPr>
                      <p:cNvPr id="22" name="Object 21">
                        <a:extLst>
                          <a:ext uri="{FF2B5EF4-FFF2-40B4-BE49-F238E27FC236}">
                            <a16:creationId xmlns:a16="http://schemas.microsoft.com/office/drawing/2014/main" id="{B7CF5104-4CF6-4ADF-83C3-A7B82BD930DB}"/>
                          </a:ext>
                        </a:extLst>
                      </p:cNvPr>
                      <p:cNvPicPr/>
                      <p:nvPr/>
                    </p:nvPicPr>
                    <p:blipFill>
                      <a:blip r:embed="rId7"/>
                      <a:stretch>
                        <a:fillRect/>
                      </a:stretch>
                    </p:blipFill>
                    <p:spPr>
                      <a:xfrm>
                        <a:off x="2603500" y="2395538"/>
                        <a:ext cx="3690938" cy="179863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F9B4A13-10BC-4E00-B5B0-3A943B50B77B}"/>
              </a:ext>
            </a:extLst>
          </p:cNvPr>
          <p:cNvGraphicFramePr>
            <a:graphicFrameLocks noChangeAspect="1"/>
          </p:cNvGraphicFramePr>
          <p:nvPr/>
        </p:nvGraphicFramePr>
        <p:xfrm>
          <a:off x="5963356" y="3581046"/>
          <a:ext cx="236538" cy="354013"/>
        </p:xfrm>
        <a:graphic>
          <a:graphicData uri="http://schemas.openxmlformats.org/presentationml/2006/ole">
            <mc:AlternateContent xmlns:mc="http://schemas.openxmlformats.org/markup-compatibility/2006">
              <mc:Choice xmlns:v="urn:schemas-microsoft-com:vml" Requires="v">
                <p:oleObj spid="_x0000_s539661" name="Equation" r:id="rId8" imgW="101520" imgH="152280" progId="Equation.DSMT4">
                  <p:embed/>
                </p:oleObj>
              </mc:Choice>
              <mc:Fallback>
                <p:oleObj name="Equation" r:id="rId8" imgW="101520" imgH="152280" progId="Equation.DSMT4">
                  <p:embed/>
                  <p:pic>
                    <p:nvPicPr>
                      <p:cNvPr id="23" name="Object 22">
                        <a:extLst>
                          <a:ext uri="{FF2B5EF4-FFF2-40B4-BE49-F238E27FC236}">
                            <a16:creationId xmlns:a16="http://schemas.microsoft.com/office/drawing/2014/main" id="{3F9B4A13-10BC-4E00-B5B0-3A943B50B77B}"/>
                          </a:ext>
                        </a:extLst>
                      </p:cNvPr>
                      <p:cNvPicPr/>
                      <p:nvPr/>
                    </p:nvPicPr>
                    <p:blipFill>
                      <a:blip r:embed="rId9"/>
                      <a:stretch>
                        <a:fillRect/>
                      </a:stretch>
                    </p:blipFill>
                    <p:spPr>
                      <a:xfrm>
                        <a:off x="5963356" y="3581046"/>
                        <a:ext cx="236538" cy="354013"/>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E3E0D298-FFA8-4680-95A0-1737EAC35396}"/>
              </a:ext>
            </a:extLst>
          </p:cNvPr>
          <p:cNvCxnSpPr>
            <a:cxnSpLocks/>
          </p:cNvCxnSpPr>
          <p:nvPr/>
        </p:nvCxnSpPr>
        <p:spPr>
          <a:xfrm>
            <a:off x="3307644" y="2494844"/>
            <a:ext cx="2892250" cy="1580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BE9EEC36-5C45-455B-AD89-82555128F9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46175066"/>
      </p:ext>
    </p:extLst>
  </p:cSld>
  <p:clrMapOvr>
    <a:masterClrMapping/>
  </p:clrMapOvr>
  <mc:AlternateContent xmlns:mc="http://schemas.openxmlformats.org/markup-compatibility/2006">
    <mc:Choice xmlns:p14="http://schemas.microsoft.com/office/powerpoint/2010/main" Requires="p14">
      <p:transition spd="slow" p14:dur="2000" advTm="27500"/>
    </mc:Choice>
    <mc:Fallback>
      <p:transition spd="slow"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Let’s check if that’s actually true:</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3562904721"/>
              </p:ext>
            </p:extLst>
          </p:nvPr>
        </p:nvGraphicFramePr>
        <p:xfrm>
          <a:off x="450850" y="3983038"/>
          <a:ext cx="3770313" cy="1863725"/>
        </p:xfrm>
        <a:graphic>
          <a:graphicData uri="http://schemas.openxmlformats.org/presentationml/2006/ole">
            <mc:AlternateContent xmlns:mc="http://schemas.openxmlformats.org/markup-compatibility/2006">
              <mc:Choice xmlns:v="urn:schemas-microsoft-com:vml" Requires="v">
                <p:oleObj spid="_x0000_s540704" name="Equation" r:id="rId6" imgW="1625400" imgH="799920" progId="Equation.DSMT4">
                  <p:embed/>
                </p:oleObj>
              </mc:Choice>
              <mc:Fallback>
                <p:oleObj name="Equation" r:id="rId6" imgW="1625400" imgH="79992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450850" y="3983038"/>
                        <a:ext cx="3770313" cy="18637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1458138794"/>
              </p:ext>
            </p:extLst>
          </p:nvPr>
        </p:nvGraphicFramePr>
        <p:xfrm>
          <a:off x="754063" y="1995488"/>
          <a:ext cx="4044950" cy="1798637"/>
        </p:xfrm>
        <a:graphic>
          <a:graphicData uri="http://schemas.openxmlformats.org/presentationml/2006/ole">
            <mc:AlternateContent xmlns:mc="http://schemas.openxmlformats.org/markup-compatibility/2006">
              <mc:Choice xmlns:v="urn:schemas-microsoft-com:vml" Requires="v">
                <p:oleObj spid="_x0000_s540705" name="Equation" r:id="rId8" imgW="1739880" imgH="774360" progId="Equation.DSMT4">
                  <p:embed/>
                </p:oleObj>
              </mc:Choice>
              <mc:Fallback>
                <p:oleObj name="Equation" r:id="rId8" imgW="1739880" imgH="77436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754063" y="1995488"/>
                        <a:ext cx="4044950" cy="17986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2116428392"/>
              </p:ext>
            </p:extLst>
          </p:nvPr>
        </p:nvGraphicFramePr>
        <p:xfrm>
          <a:off x="4722813" y="3929063"/>
          <a:ext cx="3944937" cy="1863725"/>
        </p:xfrm>
        <a:graphic>
          <a:graphicData uri="http://schemas.openxmlformats.org/presentationml/2006/ole">
            <mc:AlternateContent xmlns:mc="http://schemas.openxmlformats.org/markup-compatibility/2006">
              <mc:Choice xmlns:v="urn:schemas-microsoft-com:vml" Requires="v">
                <p:oleObj spid="_x0000_s540706" name="Equation" r:id="rId10" imgW="1701720" imgH="799920" progId="Equation.DSMT4">
                  <p:embed/>
                </p:oleObj>
              </mc:Choice>
              <mc:Fallback>
                <p:oleObj name="Equation" r:id="rId10" imgW="1701720" imgH="79992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1"/>
                      <a:stretch>
                        <a:fillRect/>
                      </a:stretch>
                    </p:blipFill>
                    <p:spPr>
                      <a:xfrm>
                        <a:off x="4722813" y="3929063"/>
                        <a:ext cx="3944937" cy="18637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789A40A-24BE-4509-900F-34FA97733D13}"/>
              </a:ext>
            </a:extLst>
          </p:cNvPr>
          <p:cNvGraphicFramePr>
            <a:graphicFrameLocks noChangeAspect="1"/>
          </p:cNvGraphicFramePr>
          <p:nvPr/>
        </p:nvGraphicFramePr>
        <p:xfrm>
          <a:off x="4990410" y="1995488"/>
          <a:ext cx="1239837" cy="1795463"/>
        </p:xfrm>
        <a:graphic>
          <a:graphicData uri="http://schemas.openxmlformats.org/presentationml/2006/ole">
            <mc:AlternateContent xmlns:mc="http://schemas.openxmlformats.org/markup-compatibility/2006">
              <mc:Choice xmlns:v="urn:schemas-microsoft-com:vml" Requires="v">
                <p:oleObj spid="_x0000_s540707" name="Equation" r:id="rId12" imgW="533160" imgH="774360" progId="Equation.DSMT4">
                  <p:embed/>
                </p:oleObj>
              </mc:Choice>
              <mc:Fallback>
                <p:oleObj name="Equation" r:id="rId12" imgW="533160" imgH="77436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3"/>
                      <a:stretch>
                        <a:fillRect/>
                      </a:stretch>
                    </p:blipFill>
                    <p:spPr>
                      <a:xfrm>
                        <a:off x="4990410" y="1995488"/>
                        <a:ext cx="1239837" cy="17954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EB5A522-53CF-4485-9811-B657100C5CF8}"/>
              </a:ext>
            </a:extLst>
          </p:cNvPr>
          <p:cNvGraphicFramePr>
            <a:graphicFrameLocks noChangeAspect="1"/>
          </p:cNvGraphicFramePr>
          <p:nvPr/>
        </p:nvGraphicFramePr>
        <p:xfrm>
          <a:off x="6307864" y="1997387"/>
          <a:ext cx="1239837" cy="1793875"/>
        </p:xfrm>
        <a:graphic>
          <a:graphicData uri="http://schemas.openxmlformats.org/presentationml/2006/ole">
            <mc:AlternateContent xmlns:mc="http://schemas.openxmlformats.org/markup-compatibility/2006">
              <mc:Choice xmlns:v="urn:schemas-microsoft-com:vml" Requires="v">
                <p:oleObj spid="_x0000_s540708" name="Equation" r:id="rId14" imgW="533160" imgH="774360" progId="Equation.DSMT4">
                  <p:embed/>
                </p:oleObj>
              </mc:Choice>
              <mc:Fallback>
                <p:oleObj name="Equation" r:id="rId14" imgW="533160" imgH="77436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5"/>
                      <a:stretch>
                        <a:fillRect/>
                      </a:stretch>
                    </p:blipFill>
                    <p:spPr>
                      <a:xfrm>
                        <a:off x="6307864" y="1997387"/>
                        <a:ext cx="1239837" cy="1793875"/>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1539A2BD-42D9-430F-8660-071523D0219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00599623"/>
      </p:ext>
    </p:extLst>
  </p:cSld>
  <p:clrMapOvr>
    <a:masterClrMapping/>
  </p:clrMapOvr>
  <mc:AlternateContent xmlns:mc="http://schemas.openxmlformats.org/markup-compatibility/2006">
    <mc:Choice xmlns:p14="http://schemas.microsoft.com/office/powerpoint/2010/main" Requires="p14">
      <p:transition spd="slow" p14:dur="2000" advTm="60493"/>
    </mc:Choice>
    <mc:Fallback>
      <p:transition spd="slow" advTm="6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If we change even one value, it no longer holds:</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2763785956"/>
              </p:ext>
            </p:extLst>
          </p:nvPr>
        </p:nvGraphicFramePr>
        <p:xfrm>
          <a:off x="495300" y="3983038"/>
          <a:ext cx="3683000" cy="1863725"/>
        </p:xfrm>
        <a:graphic>
          <a:graphicData uri="http://schemas.openxmlformats.org/presentationml/2006/ole">
            <mc:AlternateContent xmlns:mc="http://schemas.openxmlformats.org/markup-compatibility/2006">
              <mc:Choice xmlns:v="urn:schemas-microsoft-com:vml" Requires="v">
                <p:oleObj spid="_x0000_s541728" name="Equation" r:id="rId6" imgW="1587240" imgH="799920" progId="Equation.DSMT4">
                  <p:embed/>
                </p:oleObj>
              </mc:Choice>
              <mc:Fallback>
                <p:oleObj name="Equation" r:id="rId6" imgW="1587240" imgH="79992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495300" y="3983038"/>
                        <a:ext cx="3683000" cy="18637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nvGraphicFramePr>
        <p:xfrm>
          <a:off x="4990410" y="1995488"/>
          <a:ext cx="1239837" cy="1795463"/>
        </p:xfrm>
        <a:graphic>
          <a:graphicData uri="http://schemas.openxmlformats.org/presentationml/2006/ole">
            <mc:AlternateContent xmlns:mc="http://schemas.openxmlformats.org/markup-compatibility/2006">
              <mc:Choice xmlns:v="urn:schemas-microsoft-com:vml" Requires="v">
                <p:oleObj spid="_x0000_s541729" name="Equation" r:id="rId8" imgW="533160" imgH="774360" progId="Equation.DSMT4">
                  <p:embed/>
                </p:oleObj>
              </mc:Choice>
              <mc:Fallback>
                <p:oleObj name="Equation" r:id="rId8" imgW="533160" imgH="77436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9"/>
                      <a:stretch>
                        <a:fillRect/>
                      </a:stretch>
                    </p:blipFill>
                    <p:spPr>
                      <a:xfrm>
                        <a:off x="4990410" y="1995488"/>
                        <a:ext cx="1239837" cy="17954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nvGraphicFramePr>
        <p:xfrm>
          <a:off x="6307864" y="1997387"/>
          <a:ext cx="1239837" cy="1793875"/>
        </p:xfrm>
        <a:graphic>
          <a:graphicData uri="http://schemas.openxmlformats.org/presentationml/2006/ole">
            <mc:AlternateContent xmlns:mc="http://schemas.openxmlformats.org/markup-compatibility/2006">
              <mc:Choice xmlns:v="urn:schemas-microsoft-com:vml" Requires="v">
                <p:oleObj spid="_x0000_s541730" name="Equation" r:id="rId10" imgW="533160" imgH="774360" progId="Equation.DSMT4">
                  <p:embed/>
                </p:oleObj>
              </mc:Choice>
              <mc:Fallback>
                <p:oleObj name="Equation" r:id="rId10" imgW="533160" imgH="77436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1"/>
                      <a:stretch>
                        <a:fillRect/>
                      </a:stretch>
                    </p:blipFill>
                    <p:spPr>
                      <a:xfrm>
                        <a:off x="6307864" y="1997387"/>
                        <a:ext cx="1239837" cy="17938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165816487"/>
              </p:ext>
            </p:extLst>
          </p:nvPr>
        </p:nvGraphicFramePr>
        <p:xfrm>
          <a:off x="4137203" y="3983038"/>
          <a:ext cx="4416425" cy="1863725"/>
        </p:xfrm>
        <a:graphic>
          <a:graphicData uri="http://schemas.openxmlformats.org/presentationml/2006/ole">
            <mc:AlternateContent xmlns:mc="http://schemas.openxmlformats.org/markup-compatibility/2006">
              <mc:Choice xmlns:v="urn:schemas-microsoft-com:vml" Requires="v">
                <p:oleObj spid="_x0000_s541731" name="Equation" r:id="rId12" imgW="1904760" imgH="799920" progId="Equation.DSMT4">
                  <p:embed/>
                </p:oleObj>
              </mc:Choice>
              <mc:Fallback>
                <p:oleObj name="Equation" r:id="rId12" imgW="1904760" imgH="79992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3"/>
                      <a:stretch>
                        <a:fillRect/>
                      </a:stretch>
                    </p:blipFill>
                    <p:spPr>
                      <a:xfrm>
                        <a:off x="4137203" y="3983038"/>
                        <a:ext cx="4416425" cy="18637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5EBB34B-4466-4DC5-A635-22B1699008E5}"/>
              </a:ext>
            </a:extLst>
          </p:cNvPr>
          <p:cNvGraphicFramePr>
            <a:graphicFrameLocks noChangeAspect="1"/>
          </p:cNvGraphicFramePr>
          <p:nvPr>
            <p:extLst>
              <p:ext uri="{D42A27DB-BD31-4B8C-83A1-F6EECF244321}">
                <p14:modId xmlns:p14="http://schemas.microsoft.com/office/powerpoint/2010/main" val="3274070911"/>
              </p:ext>
            </p:extLst>
          </p:nvPr>
        </p:nvGraphicFramePr>
        <p:xfrm>
          <a:off x="754063" y="1995488"/>
          <a:ext cx="4044950" cy="1798637"/>
        </p:xfrm>
        <a:graphic>
          <a:graphicData uri="http://schemas.openxmlformats.org/presentationml/2006/ole">
            <mc:AlternateContent xmlns:mc="http://schemas.openxmlformats.org/markup-compatibility/2006">
              <mc:Choice xmlns:v="urn:schemas-microsoft-com:vml" Requires="v">
                <p:oleObj spid="_x0000_s541732" name="Equation" r:id="rId14" imgW="1739880" imgH="774360" progId="Equation.DSMT4">
                  <p:embed/>
                </p:oleObj>
              </mc:Choice>
              <mc:Fallback>
                <p:oleObj name="Equation" r:id="rId14" imgW="1739880" imgH="77436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15"/>
                      <a:stretch>
                        <a:fillRect/>
                      </a:stretch>
                    </p:blipFill>
                    <p:spPr>
                      <a:xfrm>
                        <a:off x="754063" y="1995488"/>
                        <a:ext cx="4044950" cy="1798637"/>
                      </a:xfrm>
                      <a:prstGeom prst="rect">
                        <a:avLst/>
                      </a:prstGeom>
                    </p:spPr>
                  </p:pic>
                </p:oleObj>
              </mc:Fallback>
            </mc:AlternateContent>
          </a:graphicData>
        </a:graphic>
      </p:graphicFrame>
      <p:sp>
        <p:nvSpPr>
          <p:cNvPr id="11" name="Oval 10">
            <a:extLst>
              <a:ext uri="{FF2B5EF4-FFF2-40B4-BE49-F238E27FC236}">
                <a16:creationId xmlns:a16="http://schemas.microsoft.com/office/drawing/2014/main" id="{29ADF484-2CF8-4540-AA30-74E3ACE6C5AB}"/>
              </a:ext>
            </a:extLst>
          </p:cNvPr>
          <p:cNvSpPr/>
          <p:nvPr/>
        </p:nvSpPr>
        <p:spPr>
          <a:xfrm>
            <a:off x="2222737" y="2859352"/>
            <a:ext cx="531223" cy="461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57349FAB-2782-4608-8604-0ADC2EB1FFD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38178526"/>
      </p:ext>
    </p:extLst>
  </p:cSld>
  <p:clrMapOvr>
    <a:masterClrMapping/>
  </p:clrMapOvr>
  <mc:AlternateContent xmlns:mc="http://schemas.openxmlformats.org/markup-compatibility/2006">
    <mc:Choice xmlns:p14="http://schemas.microsoft.com/office/powerpoint/2010/main" Requires="p14">
      <p:transition spd="slow" p14:dur="2000" advTm="42384"/>
    </mc:Choice>
    <mc:Fallback>
      <p:transition spd="slow" advTm="4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self-adjoint and skew-adjoint linear operators</a:t>
            </a:r>
          </a:p>
          <a:p>
            <a:pPr lvl="1"/>
            <a:r>
              <a:rPr lang="en-US" dirty="0"/>
              <a:t>See that symmetric real matrices and conjugate symmetric complex matrices are self-adjoint</a:t>
            </a:r>
          </a:p>
          <a:p>
            <a:pPr lvl="1"/>
            <a:r>
              <a:rPr lang="en-US" dirty="0"/>
              <a:t>See that skew-symmetric real matrices and conjugate skew-symmetric complex matrices are skew-adjoint</a:t>
            </a:r>
          </a:p>
          <a:p>
            <a:pPr lvl="1"/>
            <a:r>
              <a:rPr lang="en-US" dirty="0"/>
              <a:t>Learn that every linear operator is the sum of a self-adjoint and a skew-adjoint linear operator</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9EFBE60C-DDD5-45C8-BD87-345042850F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9984"/>
    </mc:Choice>
    <mc:Fallback>
      <p:transition spd="slow" advTm="2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Complex skew-adjoint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The adjoint of a complex matrix is the conjugate transpose of that matrix</a:t>
            </a:r>
          </a:p>
          <a:p>
            <a:pPr lvl="1"/>
            <a:r>
              <a:rPr lang="en-US" dirty="0"/>
              <a:t>Given a square matrix </a:t>
            </a:r>
            <a:r>
              <a:rPr lang="en-US" i="1" dirty="0"/>
              <a:t>A</a:t>
            </a:r>
            <a:r>
              <a:rPr lang="en-US" dirty="0"/>
              <a:t>, then the entries of  the conjugate transpose are:</a:t>
            </a:r>
          </a:p>
          <a:p>
            <a:pPr lvl="1"/>
            <a:endParaRPr lang="en-US" dirty="0"/>
          </a:p>
          <a:p>
            <a:pPr lvl="1"/>
            <a:endParaRPr lang="en-US" dirty="0"/>
          </a:p>
          <a:p>
            <a:pPr lvl="1"/>
            <a:r>
              <a:rPr lang="en-US" dirty="0"/>
              <a:t>For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t>, we require, we require</a:t>
            </a:r>
          </a:p>
          <a:p>
            <a:pPr lvl="1"/>
            <a:endParaRPr lang="en-US" dirty="0"/>
          </a:p>
          <a:p>
            <a:pPr lvl="1"/>
            <a:endParaRPr lang="en-US" dirty="0"/>
          </a:p>
          <a:p>
            <a:pPr lvl="1"/>
            <a:r>
              <a:rPr lang="en-US" dirty="0"/>
              <a:t>In other words, a complex square matrix is skew-adjoint if the entry on or above the diagonal equals the negation of the conjugate of the entry in its reflection through the diagonal</a:t>
            </a:r>
          </a:p>
          <a:p>
            <a:pPr lvl="1"/>
            <a:r>
              <a:rPr lang="en-US" dirty="0"/>
              <a:t>Because of this property, we call such matrices</a:t>
            </a:r>
            <a:br>
              <a:rPr lang="en-US" dirty="0"/>
            </a:br>
            <a:r>
              <a:rPr lang="en-US" dirty="0"/>
              <a:t>	</a:t>
            </a:r>
            <a:r>
              <a:rPr lang="en-US" i="1" dirty="0"/>
              <a:t>conjugate skew-symmetric</a:t>
            </a:r>
            <a:r>
              <a:rPr lang="en-US" dirty="0"/>
              <a:t>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dirty="0"/>
              <a:t>Self-adjoint and skew-adjoint linear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6" name="Object 5">
            <a:extLst>
              <a:ext uri="{FF2B5EF4-FFF2-40B4-BE49-F238E27FC236}">
                <a16:creationId xmlns:a16="http://schemas.microsoft.com/office/drawing/2014/main" id="{EEEAB8F9-21B7-4203-B406-33531AB303DE}"/>
              </a:ext>
            </a:extLst>
          </p:cNvPr>
          <p:cNvGraphicFramePr>
            <a:graphicFrameLocks noChangeAspect="1"/>
          </p:cNvGraphicFramePr>
          <p:nvPr>
            <p:extLst>
              <p:ext uri="{D42A27DB-BD31-4B8C-83A1-F6EECF244321}">
                <p14:modId xmlns:p14="http://schemas.microsoft.com/office/powerpoint/2010/main" val="3291107649"/>
              </p:ext>
            </p:extLst>
          </p:nvPr>
        </p:nvGraphicFramePr>
        <p:xfrm>
          <a:off x="3649663" y="3110445"/>
          <a:ext cx="1533525" cy="617538"/>
        </p:xfrm>
        <a:graphic>
          <a:graphicData uri="http://schemas.openxmlformats.org/presentationml/2006/ole">
            <mc:AlternateContent xmlns:mc="http://schemas.openxmlformats.org/markup-compatibility/2006">
              <mc:Choice xmlns:v="urn:schemas-microsoft-com:vml" Requires="v">
                <p:oleObj spid="_x0000_s543758" name="Equation" r:id="rId6" imgW="660240" imgH="266400" progId="Equation.DSMT4">
                  <p:embed/>
                </p:oleObj>
              </mc:Choice>
              <mc:Fallback>
                <p:oleObj name="Equation" r:id="rId6" imgW="660240" imgH="266400" progId="Equation.DSMT4">
                  <p:embed/>
                  <p:pic>
                    <p:nvPicPr>
                      <p:cNvPr id="6" name="Object 5">
                        <a:extLst>
                          <a:ext uri="{FF2B5EF4-FFF2-40B4-BE49-F238E27FC236}">
                            <a16:creationId xmlns:a16="http://schemas.microsoft.com/office/drawing/2014/main" id="{EEEAB8F9-21B7-4203-B406-33531AB303DE}"/>
                          </a:ext>
                        </a:extLst>
                      </p:cNvPr>
                      <p:cNvPicPr/>
                      <p:nvPr/>
                    </p:nvPicPr>
                    <p:blipFill>
                      <a:blip r:embed="rId7"/>
                      <a:stretch>
                        <a:fillRect/>
                      </a:stretch>
                    </p:blipFill>
                    <p:spPr>
                      <a:xfrm>
                        <a:off x="3649663" y="3110445"/>
                        <a:ext cx="1533525" cy="6175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D1A30AE-07CF-4A11-95DF-47BC004573C6}"/>
              </a:ext>
            </a:extLst>
          </p:cNvPr>
          <p:cNvGraphicFramePr>
            <a:graphicFrameLocks noChangeAspect="1"/>
          </p:cNvGraphicFramePr>
          <p:nvPr>
            <p:extLst>
              <p:ext uri="{D42A27DB-BD31-4B8C-83A1-F6EECF244321}">
                <p14:modId xmlns:p14="http://schemas.microsoft.com/office/powerpoint/2010/main" val="2540052589"/>
              </p:ext>
            </p:extLst>
          </p:nvPr>
        </p:nvGraphicFramePr>
        <p:xfrm>
          <a:off x="3751263" y="4178833"/>
          <a:ext cx="1330325" cy="498475"/>
        </p:xfrm>
        <a:graphic>
          <a:graphicData uri="http://schemas.openxmlformats.org/presentationml/2006/ole">
            <mc:AlternateContent xmlns:mc="http://schemas.openxmlformats.org/markup-compatibility/2006">
              <mc:Choice xmlns:v="urn:schemas-microsoft-com:vml" Requires="v">
                <p:oleObj spid="_x0000_s543759" name="Equation" r:id="rId8" imgW="571320" imgH="215640" progId="Equation.DSMT4">
                  <p:embed/>
                </p:oleObj>
              </mc:Choice>
              <mc:Fallback>
                <p:oleObj name="Equation" r:id="rId8" imgW="571320" imgH="215640" progId="Equation.DSMT4">
                  <p:embed/>
                  <p:pic>
                    <p:nvPicPr>
                      <p:cNvPr id="8" name="Object 7">
                        <a:extLst>
                          <a:ext uri="{FF2B5EF4-FFF2-40B4-BE49-F238E27FC236}">
                            <a16:creationId xmlns:a16="http://schemas.microsoft.com/office/drawing/2014/main" id="{CD1A30AE-07CF-4A11-95DF-47BC004573C6}"/>
                          </a:ext>
                        </a:extLst>
                      </p:cNvPr>
                      <p:cNvPicPr/>
                      <p:nvPr/>
                    </p:nvPicPr>
                    <p:blipFill>
                      <a:blip r:embed="rId9"/>
                      <a:stretch>
                        <a:fillRect/>
                      </a:stretch>
                    </p:blipFill>
                    <p:spPr>
                      <a:xfrm>
                        <a:off x="3751263" y="4178833"/>
                        <a:ext cx="1330325" cy="4984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9B388C35-D43F-4002-A60B-6EFA1038E7D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87495917"/>
      </p:ext>
    </p:extLst>
  </p:cSld>
  <p:clrMapOvr>
    <a:masterClrMapping/>
  </p:clrMapOvr>
  <mc:AlternateContent xmlns:mc="http://schemas.openxmlformats.org/markup-compatibility/2006">
    <mc:Choice xmlns:p14="http://schemas.microsoft.com/office/powerpoint/2010/main" Requires="p14">
      <p:transition spd="slow" p14:dur="2000" advTm="64053"/>
    </mc:Choice>
    <mc:Fallback>
      <p:transition spd="slow" advTm="6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Complex self-adjoint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pPr marL="0" indent="0">
              <a:buNone/>
            </a:pPr>
            <a:r>
              <a:rPr lang="en-US" dirty="0"/>
              <a:t>Theorem</a:t>
            </a:r>
          </a:p>
          <a:p>
            <a:pPr marL="0" indent="0">
              <a:buNone/>
            </a:pPr>
            <a:r>
              <a:rPr lang="en-US" dirty="0"/>
              <a:t>	The diagonal entries of a conjugate skew-symmetric matrix</a:t>
            </a:r>
            <a:br>
              <a:rPr lang="en-US" dirty="0"/>
            </a:br>
            <a:r>
              <a:rPr lang="en-US" dirty="0"/>
              <a:t>	are imaginary.</a:t>
            </a:r>
          </a:p>
          <a:p>
            <a:pPr marL="0" indent="0">
              <a:buNone/>
            </a:pPr>
            <a:endParaRPr lang="en-US" dirty="0"/>
          </a:p>
          <a:p>
            <a:pPr marL="0" indent="0">
              <a:buNone/>
            </a:pPr>
            <a:r>
              <a:rPr lang="en-US" dirty="0"/>
              <a:t>Proof:</a:t>
            </a:r>
          </a:p>
          <a:p>
            <a:pPr marL="0" indent="0">
              <a:buNone/>
            </a:pPr>
            <a:r>
              <a:rPr lang="en-US" dirty="0"/>
              <a:t>	If                       , then if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j</a:t>
            </a:r>
            <a:r>
              <a:rPr lang="en-US" dirty="0"/>
              <a:t>, it follows that  </a:t>
            </a:r>
          </a:p>
          <a:p>
            <a:pPr marL="0" indent="0">
              <a:buNone/>
            </a:pPr>
            <a:endParaRPr lang="en-US" dirty="0"/>
          </a:p>
          <a:p>
            <a:pPr marL="0" indent="0">
              <a:buNone/>
            </a:pPr>
            <a:r>
              <a:rPr lang="en-US" dirty="0"/>
              <a:t>	This is only true if the diagonal entries are all imaginary.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8" name="Object 7">
            <a:extLst>
              <a:ext uri="{FF2B5EF4-FFF2-40B4-BE49-F238E27FC236}">
                <a16:creationId xmlns:a16="http://schemas.microsoft.com/office/drawing/2014/main" id="{CD1A30AE-07CF-4A11-95DF-47BC004573C6}"/>
              </a:ext>
            </a:extLst>
          </p:cNvPr>
          <p:cNvGraphicFramePr>
            <a:graphicFrameLocks noChangeAspect="1"/>
          </p:cNvGraphicFramePr>
          <p:nvPr>
            <p:extLst>
              <p:ext uri="{D42A27DB-BD31-4B8C-83A1-F6EECF244321}">
                <p14:modId xmlns:p14="http://schemas.microsoft.com/office/powerpoint/2010/main" val="2979574450"/>
              </p:ext>
            </p:extLst>
          </p:nvPr>
        </p:nvGraphicFramePr>
        <p:xfrm>
          <a:off x="1718558" y="3543300"/>
          <a:ext cx="1328737" cy="498475"/>
        </p:xfrm>
        <a:graphic>
          <a:graphicData uri="http://schemas.openxmlformats.org/presentationml/2006/ole">
            <mc:AlternateContent xmlns:mc="http://schemas.openxmlformats.org/markup-compatibility/2006">
              <mc:Choice xmlns:v="urn:schemas-microsoft-com:vml" Requires="v">
                <p:oleObj spid="_x0000_s544782" name="Equation" r:id="rId6" imgW="571320" imgH="215640" progId="Equation.DSMT4">
                  <p:embed/>
                </p:oleObj>
              </mc:Choice>
              <mc:Fallback>
                <p:oleObj name="Equation" r:id="rId6" imgW="571320" imgH="215640" progId="Equation.DSMT4">
                  <p:embed/>
                  <p:pic>
                    <p:nvPicPr>
                      <p:cNvPr id="8" name="Object 7">
                        <a:extLst>
                          <a:ext uri="{FF2B5EF4-FFF2-40B4-BE49-F238E27FC236}">
                            <a16:creationId xmlns:a16="http://schemas.microsoft.com/office/drawing/2014/main" id="{CD1A30AE-07CF-4A11-95DF-47BC004573C6}"/>
                          </a:ext>
                        </a:extLst>
                      </p:cNvPr>
                      <p:cNvPicPr/>
                      <p:nvPr/>
                    </p:nvPicPr>
                    <p:blipFill>
                      <a:blip r:embed="rId7"/>
                      <a:stretch>
                        <a:fillRect/>
                      </a:stretch>
                    </p:blipFill>
                    <p:spPr>
                      <a:xfrm>
                        <a:off x="1718558" y="3543300"/>
                        <a:ext cx="1328737" cy="4984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EEE3322-ECFB-4A4A-BF3B-36BFF66DBAB2}"/>
              </a:ext>
            </a:extLst>
          </p:cNvPr>
          <p:cNvGraphicFramePr>
            <a:graphicFrameLocks noChangeAspect="1"/>
          </p:cNvGraphicFramePr>
          <p:nvPr>
            <p:extLst>
              <p:ext uri="{D42A27DB-BD31-4B8C-83A1-F6EECF244321}">
                <p14:modId xmlns:p14="http://schemas.microsoft.com/office/powerpoint/2010/main" val="2271039134"/>
              </p:ext>
            </p:extLst>
          </p:nvPr>
        </p:nvGraphicFramePr>
        <p:xfrm>
          <a:off x="3951288" y="3922713"/>
          <a:ext cx="1241425" cy="498475"/>
        </p:xfrm>
        <a:graphic>
          <a:graphicData uri="http://schemas.openxmlformats.org/presentationml/2006/ole">
            <mc:AlternateContent xmlns:mc="http://schemas.openxmlformats.org/markup-compatibility/2006">
              <mc:Choice xmlns:v="urn:schemas-microsoft-com:vml" Requires="v">
                <p:oleObj spid="_x0000_s544783" name="Equation" r:id="rId8" imgW="533160" imgH="215640" progId="Equation.DSMT4">
                  <p:embed/>
                </p:oleObj>
              </mc:Choice>
              <mc:Fallback>
                <p:oleObj name="Equation" r:id="rId8" imgW="533160" imgH="215640" progId="Equation.DSMT4">
                  <p:embed/>
                  <p:pic>
                    <p:nvPicPr>
                      <p:cNvPr id="9" name="Object 8">
                        <a:extLst>
                          <a:ext uri="{FF2B5EF4-FFF2-40B4-BE49-F238E27FC236}">
                            <a16:creationId xmlns:a16="http://schemas.microsoft.com/office/drawing/2014/main" id="{7EEE3322-ECFB-4A4A-BF3B-36BFF66DBAB2}"/>
                          </a:ext>
                        </a:extLst>
                      </p:cNvPr>
                      <p:cNvPicPr/>
                      <p:nvPr/>
                    </p:nvPicPr>
                    <p:blipFill>
                      <a:blip r:embed="rId9"/>
                      <a:stretch>
                        <a:fillRect/>
                      </a:stretch>
                    </p:blipFill>
                    <p:spPr>
                      <a:xfrm>
                        <a:off x="3951288" y="3922713"/>
                        <a:ext cx="1241425" cy="4984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825FE06-8DFC-4889-A2D0-77B0467DF60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58635437"/>
      </p:ext>
    </p:extLst>
  </p:cSld>
  <p:clrMapOvr>
    <a:masterClrMapping/>
  </p:clrMapOvr>
  <mc:AlternateContent xmlns:mc="http://schemas.openxmlformats.org/markup-compatibility/2006">
    <mc:Choice xmlns:p14="http://schemas.microsoft.com/office/powerpoint/2010/main" Requires="p14">
      <p:transition spd="slow" p14:dur="2000" advTm="46144"/>
    </mc:Choice>
    <mc:Fallback>
      <p:transition spd="slow" advTm="4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Let’s check if that’s actually true:</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3510830689"/>
              </p:ext>
            </p:extLst>
          </p:nvPr>
        </p:nvGraphicFramePr>
        <p:xfrm>
          <a:off x="-3175" y="4189413"/>
          <a:ext cx="4683125" cy="1450975"/>
        </p:xfrm>
        <a:graphic>
          <a:graphicData uri="http://schemas.openxmlformats.org/presentationml/2006/ole">
            <mc:AlternateContent xmlns:mc="http://schemas.openxmlformats.org/markup-compatibility/2006">
              <mc:Choice xmlns:v="urn:schemas-microsoft-com:vml" Requires="v">
                <p:oleObj spid="_x0000_s545819" name="Equation" r:id="rId6" imgW="2019240" imgH="622080" progId="Equation.DSMT4">
                  <p:embed/>
                </p:oleObj>
              </mc:Choice>
              <mc:Fallback>
                <p:oleObj name="Equation" r:id="rId6" imgW="2019240" imgH="62208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3175" y="4189413"/>
                        <a:ext cx="4683125" cy="14509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1803218629"/>
              </p:ext>
            </p:extLst>
          </p:nvPr>
        </p:nvGraphicFramePr>
        <p:xfrm>
          <a:off x="754063" y="2201863"/>
          <a:ext cx="4044950" cy="1384300"/>
        </p:xfrm>
        <a:graphic>
          <a:graphicData uri="http://schemas.openxmlformats.org/presentationml/2006/ole">
            <mc:AlternateContent xmlns:mc="http://schemas.openxmlformats.org/markup-compatibility/2006">
              <mc:Choice xmlns:v="urn:schemas-microsoft-com:vml" Requires="v">
                <p:oleObj spid="_x0000_s545820" name="Equation" r:id="rId8" imgW="1739880" imgH="596880" progId="Equation.DSMT4">
                  <p:embed/>
                </p:oleObj>
              </mc:Choice>
              <mc:Fallback>
                <p:oleObj name="Equation" r:id="rId8" imgW="1739880" imgH="59688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754063" y="2201863"/>
                        <a:ext cx="4044950" cy="1384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nvGraphicFramePr>
        <p:xfrm>
          <a:off x="4891088" y="2008188"/>
          <a:ext cx="1387475" cy="1382712"/>
        </p:xfrm>
        <a:graphic>
          <a:graphicData uri="http://schemas.openxmlformats.org/presentationml/2006/ole">
            <mc:AlternateContent xmlns:mc="http://schemas.openxmlformats.org/markup-compatibility/2006">
              <mc:Choice xmlns:v="urn:schemas-microsoft-com:vml" Requires="v">
                <p:oleObj spid="_x0000_s545821" name="Equation" r:id="rId10" imgW="596880" imgH="596880" progId="Equation.DSMT4">
                  <p:embed/>
                </p:oleObj>
              </mc:Choice>
              <mc:Fallback>
                <p:oleObj name="Equation" r:id="rId10" imgW="596880" imgH="59688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1"/>
                      <a:stretch>
                        <a:fillRect/>
                      </a:stretch>
                    </p:blipFill>
                    <p:spPr>
                      <a:xfrm>
                        <a:off x="4891088" y="2008188"/>
                        <a:ext cx="1387475" cy="13827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nvGraphicFramePr>
        <p:xfrm>
          <a:off x="6535738" y="2008188"/>
          <a:ext cx="1446212" cy="1382712"/>
        </p:xfrm>
        <a:graphic>
          <a:graphicData uri="http://schemas.openxmlformats.org/presentationml/2006/ole">
            <mc:AlternateContent xmlns:mc="http://schemas.openxmlformats.org/markup-compatibility/2006">
              <mc:Choice xmlns:v="urn:schemas-microsoft-com:vml" Requires="v">
                <p:oleObj spid="_x0000_s545822" name="Equation" r:id="rId12" imgW="622080" imgH="596880" progId="Equation.DSMT4">
                  <p:embed/>
                </p:oleObj>
              </mc:Choice>
              <mc:Fallback>
                <p:oleObj name="Equation" r:id="rId12" imgW="622080" imgH="59688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3"/>
                      <a:stretch>
                        <a:fillRect/>
                      </a:stretch>
                    </p:blipFill>
                    <p:spPr>
                      <a:xfrm>
                        <a:off x="6535738" y="2008188"/>
                        <a:ext cx="1446212" cy="13827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2076281523"/>
              </p:ext>
            </p:extLst>
          </p:nvPr>
        </p:nvGraphicFramePr>
        <p:xfrm>
          <a:off x="3699581" y="5133799"/>
          <a:ext cx="4592638" cy="1449387"/>
        </p:xfrm>
        <a:graphic>
          <a:graphicData uri="http://schemas.openxmlformats.org/presentationml/2006/ole">
            <mc:AlternateContent xmlns:mc="http://schemas.openxmlformats.org/markup-compatibility/2006">
              <mc:Choice xmlns:v="urn:schemas-microsoft-com:vml" Requires="v">
                <p:oleObj spid="_x0000_s545823" name="Equation" r:id="rId14" imgW="1981080" imgH="622080" progId="Equation.DSMT4">
                  <p:embed/>
                </p:oleObj>
              </mc:Choice>
              <mc:Fallback>
                <p:oleObj name="Equation" r:id="rId14" imgW="1981080" imgH="62208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5"/>
                      <a:stretch>
                        <a:fillRect/>
                      </a:stretch>
                    </p:blipFill>
                    <p:spPr>
                      <a:xfrm>
                        <a:off x="3699581" y="5133799"/>
                        <a:ext cx="4592638" cy="1449387"/>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9FDBB9E8-6732-44C4-A00A-1DA97AEF455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06337740"/>
      </p:ext>
    </p:extLst>
  </p:cSld>
  <p:clrMapOvr>
    <a:masterClrMapping/>
  </p:clrMapOvr>
  <mc:AlternateContent xmlns:mc="http://schemas.openxmlformats.org/markup-compatibility/2006">
    <mc:Choice xmlns:p14="http://schemas.microsoft.com/office/powerpoint/2010/main" Requires="p14">
      <p:transition spd="slow" p14:dur="2000" advTm="67969"/>
    </mc:Choice>
    <mc:Fallback>
      <p:transition spd="slow" advTm="67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Note that this equality is false if the matrix is skew-symmetric:</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23</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3303154074"/>
              </p:ext>
            </p:extLst>
          </p:nvPr>
        </p:nvGraphicFramePr>
        <p:xfrm>
          <a:off x="727075" y="3763963"/>
          <a:ext cx="3917950" cy="1450975"/>
        </p:xfrm>
        <a:graphic>
          <a:graphicData uri="http://schemas.openxmlformats.org/presentationml/2006/ole">
            <mc:AlternateContent xmlns:mc="http://schemas.openxmlformats.org/markup-compatibility/2006">
              <mc:Choice xmlns:v="urn:schemas-microsoft-com:vml" Requires="v">
                <p:oleObj spid="_x0000_s546858" name="Equation" r:id="rId6" imgW="1688760" imgH="622080" progId="Equation.DSMT4">
                  <p:embed/>
                </p:oleObj>
              </mc:Choice>
              <mc:Fallback>
                <p:oleObj name="Equation" r:id="rId6" imgW="1688760" imgH="62208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727075" y="3763963"/>
                        <a:ext cx="3917950" cy="14509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nvGraphicFramePr>
        <p:xfrm>
          <a:off x="4891088" y="2008188"/>
          <a:ext cx="1387475" cy="1382712"/>
        </p:xfrm>
        <a:graphic>
          <a:graphicData uri="http://schemas.openxmlformats.org/presentationml/2006/ole">
            <mc:AlternateContent xmlns:mc="http://schemas.openxmlformats.org/markup-compatibility/2006">
              <mc:Choice xmlns:v="urn:schemas-microsoft-com:vml" Requires="v">
                <p:oleObj spid="_x0000_s546859" name="Equation" r:id="rId8" imgW="596880" imgH="596880" progId="Equation.DSMT4">
                  <p:embed/>
                </p:oleObj>
              </mc:Choice>
              <mc:Fallback>
                <p:oleObj name="Equation" r:id="rId8" imgW="596880" imgH="59688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9"/>
                      <a:stretch>
                        <a:fillRect/>
                      </a:stretch>
                    </p:blipFill>
                    <p:spPr>
                      <a:xfrm>
                        <a:off x="4891088" y="2008188"/>
                        <a:ext cx="1387475" cy="13827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nvGraphicFramePr>
        <p:xfrm>
          <a:off x="6535738" y="2008188"/>
          <a:ext cx="1446212" cy="1382712"/>
        </p:xfrm>
        <a:graphic>
          <a:graphicData uri="http://schemas.openxmlformats.org/presentationml/2006/ole">
            <mc:AlternateContent xmlns:mc="http://schemas.openxmlformats.org/markup-compatibility/2006">
              <mc:Choice xmlns:v="urn:schemas-microsoft-com:vml" Requires="v">
                <p:oleObj spid="_x0000_s546860" name="Equation" r:id="rId10" imgW="622080" imgH="596880" progId="Equation.DSMT4">
                  <p:embed/>
                </p:oleObj>
              </mc:Choice>
              <mc:Fallback>
                <p:oleObj name="Equation" r:id="rId10" imgW="622080" imgH="59688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1"/>
                      <a:stretch>
                        <a:fillRect/>
                      </a:stretch>
                    </p:blipFill>
                    <p:spPr>
                      <a:xfrm>
                        <a:off x="6535738" y="2008188"/>
                        <a:ext cx="1446212" cy="13827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2682824089"/>
              </p:ext>
            </p:extLst>
          </p:nvPr>
        </p:nvGraphicFramePr>
        <p:xfrm>
          <a:off x="3230563" y="4967288"/>
          <a:ext cx="5062537" cy="1447800"/>
        </p:xfrm>
        <a:graphic>
          <a:graphicData uri="http://schemas.openxmlformats.org/presentationml/2006/ole">
            <mc:AlternateContent xmlns:mc="http://schemas.openxmlformats.org/markup-compatibility/2006">
              <mc:Choice xmlns:v="urn:schemas-microsoft-com:vml" Requires="v">
                <p:oleObj spid="_x0000_s546861" name="Equation" r:id="rId12" imgW="2184120" imgH="622080" progId="Equation.DSMT4">
                  <p:embed/>
                </p:oleObj>
              </mc:Choice>
              <mc:Fallback>
                <p:oleObj name="Equation" r:id="rId12" imgW="2184120" imgH="62208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3"/>
                      <a:stretch>
                        <a:fillRect/>
                      </a:stretch>
                    </p:blipFill>
                    <p:spPr>
                      <a:xfrm>
                        <a:off x="3230563" y="4967288"/>
                        <a:ext cx="5062537" cy="14478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15C5F60-0C0A-426C-8BD6-31D71D99CD4C}"/>
              </a:ext>
            </a:extLst>
          </p:cNvPr>
          <p:cNvGraphicFramePr>
            <a:graphicFrameLocks noChangeAspect="1"/>
          </p:cNvGraphicFramePr>
          <p:nvPr>
            <p:extLst>
              <p:ext uri="{D42A27DB-BD31-4B8C-83A1-F6EECF244321}">
                <p14:modId xmlns:p14="http://schemas.microsoft.com/office/powerpoint/2010/main" val="2155914250"/>
              </p:ext>
            </p:extLst>
          </p:nvPr>
        </p:nvGraphicFramePr>
        <p:xfrm>
          <a:off x="754063" y="2201863"/>
          <a:ext cx="4044950" cy="1384300"/>
        </p:xfrm>
        <a:graphic>
          <a:graphicData uri="http://schemas.openxmlformats.org/presentationml/2006/ole">
            <mc:AlternateContent xmlns:mc="http://schemas.openxmlformats.org/markup-compatibility/2006">
              <mc:Choice xmlns:v="urn:schemas-microsoft-com:vml" Requires="v">
                <p:oleObj spid="_x0000_s546862" name="Equation" r:id="rId14" imgW="1739880" imgH="596880" progId="Equation.DSMT4">
                  <p:embed/>
                </p:oleObj>
              </mc:Choice>
              <mc:Fallback>
                <p:oleObj name="Equation" r:id="rId14" imgW="1739880" imgH="59688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15"/>
                      <a:stretch>
                        <a:fillRect/>
                      </a:stretch>
                    </p:blipFill>
                    <p:spPr>
                      <a:xfrm>
                        <a:off x="754063" y="2201863"/>
                        <a:ext cx="4044950" cy="138430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AC6B51AD-45AA-41B2-89AA-DA455D6BDB4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16301317"/>
      </p:ext>
    </p:extLst>
  </p:cSld>
  <p:clrMapOvr>
    <a:masterClrMapping/>
  </p:clrMapOvr>
  <mc:AlternateContent xmlns:mc="http://schemas.openxmlformats.org/markup-compatibility/2006">
    <mc:Choice xmlns:p14="http://schemas.microsoft.com/office/powerpoint/2010/main" Requires="p14">
      <p:transition spd="slow" p14:dur="2000" advTm="49859"/>
    </mc:Choice>
    <mc:Fallback>
      <p:transition spd="slow" advTm="49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75B5-9747-4D50-B461-F901E10F8647}"/>
              </a:ext>
            </a:extLst>
          </p:cNvPr>
          <p:cNvSpPr>
            <a:spLocks noGrp="1"/>
          </p:cNvSpPr>
          <p:nvPr>
            <p:ph type="title"/>
          </p:nvPr>
        </p:nvSpPr>
        <p:spPr/>
        <p:txBody>
          <a:bodyPr/>
          <a:lstStyle/>
          <a:p>
            <a:r>
              <a:rPr lang="en-US" dirty="0"/>
              <a:t>Comment on terminology</a:t>
            </a:r>
          </a:p>
        </p:txBody>
      </p:sp>
      <p:sp>
        <p:nvSpPr>
          <p:cNvPr id="3" name="Content Placeholder 2">
            <a:extLst>
              <a:ext uri="{FF2B5EF4-FFF2-40B4-BE49-F238E27FC236}">
                <a16:creationId xmlns:a16="http://schemas.microsoft.com/office/drawing/2014/main" id="{AAE54A8F-962A-4D56-AAC3-02FADADE156A}"/>
              </a:ext>
            </a:extLst>
          </p:cNvPr>
          <p:cNvSpPr>
            <a:spLocks noGrp="1"/>
          </p:cNvSpPr>
          <p:nvPr>
            <p:ph idx="1"/>
          </p:nvPr>
        </p:nvSpPr>
        <p:spPr/>
        <p:txBody>
          <a:bodyPr/>
          <a:lstStyle/>
          <a:p>
            <a:r>
              <a:rPr lang="en-US" dirty="0"/>
              <a:t>Just like the conjugate transpose is sometimes called the Hermitian transpose</a:t>
            </a:r>
          </a:p>
          <a:p>
            <a:pPr lvl="1"/>
            <a:r>
              <a:rPr lang="en-US" dirty="0"/>
              <a:t>A conjugate symmetric matrix is sometimes said to be a Hermitian matrix</a:t>
            </a:r>
          </a:p>
          <a:p>
            <a:pPr lvl="1"/>
            <a:r>
              <a:rPr lang="en-US" dirty="0"/>
              <a:t>A conjugate skew-symmetric matrix is sometimes said to be a skew-Hermitian matrix</a:t>
            </a:r>
          </a:p>
        </p:txBody>
      </p:sp>
      <p:sp>
        <p:nvSpPr>
          <p:cNvPr id="4" name="Footer Placeholder 3">
            <a:extLst>
              <a:ext uri="{FF2B5EF4-FFF2-40B4-BE49-F238E27FC236}">
                <a16:creationId xmlns:a16="http://schemas.microsoft.com/office/drawing/2014/main" id="{E74950C0-990C-4F10-9228-32BEF8262291}"/>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FA04064E-E717-49F4-A2A2-F062A3074DAC}"/>
              </a:ext>
            </a:extLst>
          </p:cNvPr>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a:extLst>
              <a:ext uri="{FF2B5EF4-FFF2-40B4-BE49-F238E27FC236}">
                <a16:creationId xmlns:a16="http://schemas.microsoft.com/office/drawing/2014/main" id="{72557D9D-8BAF-4FAC-A49C-F2942AF06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3482710"/>
      </p:ext>
    </p:extLst>
  </p:cSld>
  <p:clrMapOvr>
    <a:masterClrMapping/>
  </p:clrMapOvr>
  <mc:AlternateContent xmlns:mc="http://schemas.openxmlformats.org/markup-compatibility/2006">
    <mc:Choice xmlns:p14="http://schemas.microsoft.com/office/powerpoint/2010/main" Requires="p14">
      <p:transition spd="slow" p14:dur="2000" advTm="24723"/>
    </mc:Choice>
    <mc:Fallback>
      <p:transition spd="slow" advTm="2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8AC3-CB79-4D34-B333-9DEC06F9E571}"/>
              </a:ext>
            </a:extLst>
          </p:cNvPr>
          <p:cNvSpPr>
            <a:spLocks noGrp="1"/>
          </p:cNvSpPr>
          <p:nvPr>
            <p:ph type="title"/>
          </p:nvPr>
        </p:nvSpPr>
        <p:spPr/>
        <p:txBody>
          <a:bodyPr/>
          <a:lstStyle/>
          <a:p>
            <a:r>
              <a:rPr lang="en-US" dirty="0"/>
              <a:t>From calculus</a:t>
            </a:r>
          </a:p>
        </p:txBody>
      </p:sp>
      <p:sp>
        <p:nvSpPr>
          <p:cNvPr id="3" name="Content Placeholder 2">
            <a:extLst>
              <a:ext uri="{FF2B5EF4-FFF2-40B4-BE49-F238E27FC236}">
                <a16:creationId xmlns:a16="http://schemas.microsoft.com/office/drawing/2014/main" id="{4B7FC1E2-A5DB-4A16-986B-42C8F176C4C6}"/>
              </a:ext>
            </a:extLst>
          </p:cNvPr>
          <p:cNvSpPr>
            <a:spLocks noGrp="1"/>
          </p:cNvSpPr>
          <p:nvPr>
            <p:ph idx="1"/>
          </p:nvPr>
        </p:nvSpPr>
        <p:spPr/>
        <p:txBody>
          <a:bodyPr/>
          <a:lstStyle/>
          <a:p>
            <a:r>
              <a:rPr lang="en-US" dirty="0"/>
              <a:t>Recall that a function is </a:t>
            </a:r>
            <a:r>
              <a:rPr lang="en-US" i="1" dirty="0"/>
              <a:t>even</a:t>
            </a:r>
            <a:r>
              <a:rPr lang="en-US" dirty="0"/>
              <a:t> if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for all </a:t>
            </a:r>
            <a:r>
              <a:rPr lang="en-US" i="1" dirty="0">
                <a:latin typeface="Times New Roman" panose="02020603050405020304" pitchFamily="18" charset="0"/>
              </a:rPr>
              <a:t>t</a:t>
            </a:r>
            <a:endParaRPr lang="en-US" dirty="0">
              <a:latin typeface="Times New Roman" panose="02020603050405020304" pitchFamily="18" charset="0"/>
            </a:endParaRPr>
          </a:p>
          <a:p>
            <a:pPr lvl="1"/>
            <a:r>
              <a:rPr lang="en-US" dirty="0"/>
              <a:t>The term </a:t>
            </a:r>
            <a:r>
              <a:rPr lang="en-US" i="1" dirty="0"/>
              <a:t>even </a:t>
            </a:r>
            <a:r>
              <a:rPr lang="en-US" dirty="0"/>
              <a:t>comes from the fact that all even powers of </a:t>
            </a:r>
            <a:r>
              <a:rPr lang="en-US" i="1" dirty="0"/>
              <a:t>t</a:t>
            </a:r>
            <a:r>
              <a:rPr lang="en-US" dirty="0"/>
              <a:t> share this property</a:t>
            </a:r>
          </a:p>
          <a:p>
            <a:pPr lvl="1"/>
            <a:r>
              <a:rPr lang="en-US" dirty="0"/>
              <a:t>Consider the polynomial </a:t>
            </a:r>
            <a:r>
              <a:rPr lang="en-US" dirty="0">
                <a:latin typeface="Times New Roman" panose="02020603050405020304" pitchFamily="18" charset="0"/>
              </a:rPr>
              <a:t>3</a:t>
            </a:r>
            <a:r>
              <a:rPr lang="en-US" i="1" dirty="0">
                <a:latin typeface="Times New Roman" panose="02020603050405020304" pitchFamily="18" charset="0"/>
              </a:rPr>
              <a:t>t</a:t>
            </a:r>
            <a:r>
              <a:rPr lang="en-US" baseline="30000" dirty="0">
                <a:latin typeface="Times New Roman" panose="02020603050405020304" pitchFamily="18" charset="0"/>
              </a:rPr>
              <a:t>6</a:t>
            </a:r>
            <a:r>
              <a:rPr lang="en-US" dirty="0">
                <a:latin typeface="Times New Roman" panose="02020603050405020304" pitchFamily="18" charset="0"/>
              </a:rPr>
              <a:t> + 2</a:t>
            </a:r>
            <a:r>
              <a:rPr lang="en-US" i="1" dirty="0">
                <a:latin typeface="Times New Roman" panose="02020603050405020304" pitchFamily="18" charset="0"/>
              </a:rPr>
              <a:t>t</a:t>
            </a:r>
            <a:r>
              <a:rPr lang="en-US" baseline="30000" dirty="0">
                <a:latin typeface="Times New Roman" panose="02020603050405020304" pitchFamily="18" charset="0"/>
              </a:rPr>
              <a:t>2</a:t>
            </a:r>
            <a:r>
              <a:rPr lang="en-US" dirty="0">
                <a:latin typeface="Times New Roman" panose="02020603050405020304" pitchFamily="18" charset="0"/>
              </a:rPr>
              <a:t> + 5 :</a:t>
            </a:r>
            <a:endParaRPr lang="en-US" dirty="0"/>
          </a:p>
          <a:p>
            <a:pPr marL="457200" lvl="1" indent="0" algn="ctr">
              <a:buNone/>
            </a:pPr>
            <a:r>
              <a:rPr lang="en-US" dirty="0"/>
              <a:t> </a:t>
            </a:r>
            <a:r>
              <a:rPr lang="en-US" dirty="0">
                <a:latin typeface="Times New Roman" panose="02020603050405020304" pitchFamily="18" charset="0"/>
              </a:rPr>
              <a:t>3(–</a:t>
            </a:r>
            <a:r>
              <a:rPr lang="en-US" i="1" dirty="0">
                <a:latin typeface="Times New Roman" panose="02020603050405020304" pitchFamily="18" charset="0"/>
              </a:rPr>
              <a:t>t</a:t>
            </a:r>
            <a:r>
              <a:rPr lang="en-US" dirty="0">
                <a:latin typeface="Times New Roman" panose="02020603050405020304" pitchFamily="18" charset="0"/>
              </a:rPr>
              <a:t>)</a:t>
            </a:r>
            <a:r>
              <a:rPr lang="en-US" baseline="30000" dirty="0">
                <a:latin typeface="Times New Roman" panose="02020603050405020304" pitchFamily="18" charset="0"/>
              </a:rPr>
              <a:t>6</a:t>
            </a:r>
            <a:r>
              <a:rPr lang="en-US" dirty="0">
                <a:latin typeface="Times New Roman" panose="02020603050405020304" pitchFamily="18" charset="0"/>
              </a:rPr>
              <a:t> + 2(–</a:t>
            </a:r>
            <a:r>
              <a:rPr lang="en-US" i="1" dirty="0">
                <a:latin typeface="Times New Roman" panose="02020603050405020304" pitchFamily="18" charset="0"/>
              </a:rPr>
              <a:t>t</a:t>
            </a:r>
            <a:r>
              <a:rPr lang="en-US" dirty="0">
                <a:latin typeface="Times New Roman" panose="02020603050405020304" pitchFamily="18" charset="0"/>
              </a:rPr>
              <a:t>)</a:t>
            </a:r>
            <a:r>
              <a:rPr lang="en-US" baseline="30000" dirty="0">
                <a:latin typeface="Times New Roman" panose="02020603050405020304" pitchFamily="18" charset="0"/>
              </a:rPr>
              <a:t>2</a:t>
            </a:r>
            <a:r>
              <a:rPr lang="en-US" dirty="0">
                <a:latin typeface="Times New Roman" panose="02020603050405020304" pitchFamily="18" charset="0"/>
              </a:rPr>
              <a:t> + 5 = 3</a:t>
            </a:r>
            <a:r>
              <a:rPr lang="en-US" i="1" dirty="0">
                <a:latin typeface="Times New Roman" panose="02020603050405020304" pitchFamily="18" charset="0"/>
              </a:rPr>
              <a:t>t</a:t>
            </a:r>
            <a:r>
              <a:rPr lang="en-US" baseline="30000" dirty="0">
                <a:latin typeface="Times New Roman" panose="02020603050405020304" pitchFamily="18" charset="0"/>
              </a:rPr>
              <a:t>6</a:t>
            </a:r>
            <a:r>
              <a:rPr lang="en-US" dirty="0">
                <a:latin typeface="Times New Roman" panose="02020603050405020304" pitchFamily="18" charset="0"/>
              </a:rPr>
              <a:t> + 2</a:t>
            </a:r>
            <a:r>
              <a:rPr lang="en-US" i="1" dirty="0">
                <a:latin typeface="Times New Roman" panose="02020603050405020304" pitchFamily="18" charset="0"/>
              </a:rPr>
              <a:t>t</a:t>
            </a:r>
            <a:r>
              <a:rPr lang="en-US" baseline="30000" dirty="0">
                <a:latin typeface="Times New Roman" panose="02020603050405020304" pitchFamily="18" charset="0"/>
              </a:rPr>
              <a:t>2</a:t>
            </a:r>
            <a:r>
              <a:rPr lang="en-US" dirty="0">
                <a:latin typeface="Times New Roman" panose="02020603050405020304" pitchFamily="18" charset="0"/>
              </a:rPr>
              <a:t> + 5</a:t>
            </a:r>
          </a:p>
          <a:p>
            <a:pPr lvl="1"/>
            <a:endParaRPr lang="en-US" dirty="0">
              <a:latin typeface="Times New Roman" panose="02020603050405020304" pitchFamily="18" charset="0"/>
            </a:endParaRPr>
          </a:p>
          <a:p>
            <a:r>
              <a:rPr lang="en-US" dirty="0"/>
              <a:t>Recall that a function is </a:t>
            </a:r>
            <a:r>
              <a:rPr lang="en-US" i="1" dirty="0"/>
              <a:t>odd</a:t>
            </a:r>
            <a:r>
              <a:rPr lang="en-US" dirty="0"/>
              <a:t> if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for all </a:t>
            </a:r>
            <a:r>
              <a:rPr lang="en-US" i="1" dirty="0">
                <a:latin typeface="Times New Roman" panose="02020603050405020304" pitchFamily="18" charset="0"/>
              </a:rPr>
              <a:t>t</a:t>
            </a:r>
            <a:endParaRPr lang="en-US" dirty="0">
              <a:latin typeface="Times New Roman" panose="02020603050405020304" pitchFamily="18" charset="0"/>
            </a:endParaRPr>
          </a:p>
          <a:p>
            <a:pPr lvl="1"/>
            <a:r>
              <a:rPr lang="en-US" dirty="0"/>
              <a:t>The term </a:t>
            </a:r>
            <a:r>
              <a:rPr lang="en-US" i="1" dirty="0"/>
              <a:t>odd </a:t>
            </a:r>
            <a:r>
              <a:rPr lang="en-US" dirty="0"/>
              <a:t>comes from the fact that all odd powers of </a:t>
            </a:r>
            <a:r>
              <a:rPr lang="en-US" i="1" dirty="0"/>
              <a:t>t</a:t>
            </a:r>
            <a:r>
              <a:rPr lang="en-US" dirty="0"/>
              <a:t> share this property</a:t>
            </a:r>
          </a:p>
          <a:p>
            <a:pPr lvl="1"/>
            <a:r>
              <a:rPr lang="en-US" dirty="0"/>
              <a:t>Consider the polynomial </a:t>
            </a:r>
            <a:r>
              <a:rPr lang="en-US" dirty="0">
                <a:latin typeface="Times New Roman" panose="02020603050405020304" pitchFamily="18" charset="0"/>
              </a:rPr>
              <a:t>3</a:t>
            </a:r>
            <a:r>
              <a:rPr lang="en-US" i="1" dirty="0">
                <a:latin typeface="Times New Roman" panose="02020603050405020304" pitchFamily="18" charset="0"/>
              </a:rPr>
              <a:t>t</a:t>
            </a:r>
            <a:r>
              <a:rPr lang="en-US" baseline="30000" dirty="0">
                <a:latin typeface="Times New Roman" panose="02020603050405020304" pitchFamily="18" charset="0"/>
              </a:rPr>
              <a:t>7</a:t>
            </a:r>
            <a:r>
              <a:rPr lang="en-US" dirty="0">
                <a:latin typeface="Times New Roman" panose="02020603050405020304" pitchFamily="18" charset="0"/>
              </a:rPr>
              <a:t> + 2</a:t>
            </a:r>
            <a:r>
              <a:rPr lang="en-US" i="1" dirty="0">
                <a:latin typeface="Times New Roman" panose="02020603050405020304" pitchFamily="18" charset="0"/>
              </a:rPr>
              <a:t>t</a:t>
            </a:r>
            <a:r>
              <a:rPr lang="en-US" baseline="30000" dirty="0">
                <a:latin typeface="Times New Roman" panose="02020603050405020304" pitchFamily="18" charset="0"/>
              </a:rPr>
              <a:t>3</a:t>
            </a:r>
            <a:r>
              <a:rPr lang="en-US" dirty="0">
                <a:latin typeface="Times New Roman" panose="02020603050405020304" pitchFamily="18" charset="0"/>
              </a:rPr>
              <a:t> + 5</a:t>
            </a:r>
            <a:r>
              <a:rPr lang="en-US" i="1" dirty="0">
                <a:latin typeface="Times New Roman" panose="02020603050405020304" pitchFamily="18" charset="0"/>
              </a:rPr>
              <a:t>t </a:t>
            </a:r>
            <a:r>
              <a:rPr lang="en-US" dirty="0">
                <a:latin typeface="Times New Roman" panose="02020603050405020304" pitchFamily="18" charset="0"/>
              </a:rPr>
              <a:t>:</a:t>
            </a:r>
            <a:endParaRPr lang="en-US" dirty="0"/>
          </a:p>
          <a:p>
            <a:pPr marL="457200" lvl="1" indent="0" algn="ctr">
              <a:buNone/>
            </a:pPr>
            <a:r>
              <a:rPr lang="en-US" dirty="0"/>
              <a:t> </a:t>
            </a:r>
            <a:r>
              <a:rPr lang="en-US" dirty="0">
                <a:latin typeface="Times New Roman" panose="02020603050405020304" pitchFamily="18" charset="0"/>
              </a:rPr>
              <a:t>3(–</a:t>
            </a:r>
            <a:r>
              <a:rPr lang="en-US" i="1" dirty="0">
                <a:latin typeface="Times New Roman" panose="02020603050405020304" pitchFamily="18" charset="0"/>
              </a:rPr>
              <a:t>t</a:t>
            </a:r>
            <a:r>
              <a:rPr lang="en-US" dirty="0">
                <a:latin typeface="Times New Roman" panose="02020603050405020304" pitchFamily="18" charset="0"/>
              </a:rPr>
              <a:t>)</a:t>
            </a:r>
            <a:r>
              <a:rPr lang="en-US" baseline="30000" dirty="0">
                <a:latin typeface="Times New Roman" panose="02020603050405020304" pitchFamily="18" charset="0"/>
              </a:rPr>
              <a:t>7</a:t>
            </a:r>
            <a:r>
              <a:rPr lang="en-US" dirty="0">
                <a:latin typeface="Times New Roman" panose="02020603050405020304" pitchFamily="18" charset="0"/>
              </a:rPr>
              <a:t> + 2(–</a:t>
            </a:r>
            <a:r>
              <a:rPr lang="en-US" i="1" dirty="0">
                <a:latin typeface="Times New Roman" panose="02020603050405020304" pitchFamily="18" charset="0"/>
              </a:rPr>
              <a:t>t</a:t>
            </a:r>
            <a:r>
              <a:rPr lang="en-US" dirty="0">
                <a:latin typeface="Times New Roman" panose="02020603050405020304" pitchFamily="18" charset="0"/>
              </a:rPr>
              <a:t>)</a:t>
            </a:r>
            <a:r>
              <a:rPr lang="en-US" baseline="30000" dirty="0">
                <a:latin typeface="Times New Roman" panose="02020603050405020304" pitchFamily="18" charset="0"/>
              </a:rPr>
              <a:t>3</a:t>
            </a:r>
            <a:r>
              <a:rPr lang="en-US" dirty="0">
                <a:latin typeface="Times New Roman" panose="02020603050405020304" pitchFamily="18" charset="0"/>
              </a:rPr>
              <a:t> + 5(–</a:t>
            </a:r>
            <a:r>
              <a:rPr lang="en-US" i="1" dirty="0">
                <a:latin typeface="Times New Roman" panose="02020603050405020304" pitchFamily="18" charset="0"/>
              </a:rPr>
              <a:t>t</a:t>
            </a:r>
            <a:r>
              <a:rPr lang="en-US" dirty="0">
                <a:latin typeface="Times New Roman" panose="02020603050405020304" pitchFamily="18" charset="0"/>
              </a:rPr>
              <a:t>) = –( 3</a:t>
            </a:r>
            <a:r>
              <a:rPr lang="en-US" i="1" dirty="0">
                <a:latin typeface="Times New Roman" panose="02020603050405020304" pitchFamily="18" charset="0"/>
              </a:rPr>
              <a:t>t</a:t>
            </a:r>
            <a:r>
              <a:rPr lang="en-US" baseline="30000" dirty="0">
                <a:latin typeface="Times New Roman" panose="02020603050405020304" pitchFamily="18" charset="0"/>
              </a:rPr>
              <a:t>7</a:t>
            </a:r>
            <a:r>
              <a:rPr lang="en-US" dirty="0">
                <a:latin typeface="Times New Roman" panose="02020603050405020304" pitchFamily="18" charset="0"/>
              </a:rPr>
              <a:t> + 2</a:t>
            </a:r>
            <a:r>
              <a:rPr lang="en-US" i="1" dirty="0">
                <a:latin typeface="Times New Roman" panose="02020603050405020304" pitchFamily="18" charset="0"/>
              </a:rPr>
              <a:t>t</a:t>
            </a:r>
            <a:r>
              <a:rPr lang="en-US" baseline="30000" dirty="0">
                <a:latin typeface="Times New Roman" panose="02020603050405020304" pitchFamily="18" charset="0"/>
              </a:rPr>
              <a:t>3</a:t>
            </a:r>
            <a:r>
              <a:rPr lang="en-US" dirty="0">
                <a:latin typeface="Times New Roman" panose="02020603050405020304" pitchFamily="18" charset="0"/>
              </a:rPr>
              <a:t> + 5</a:t>
            </a:r>
            <a:r>
              <a:rPr lang="en-US" i="1" dirty="0">
                <a:latin typeface="Times New Roman" panose="02020603050405020304" pitchFamily="18" charset="0"/>
              </a:rPr>
              <a:t>t </a:t>
            </a:r>
            <a:r>
              <a:rPr lang="en-US" dirty="0">
                <a:latin typeface="Times New Roman" panose="02020603050405020304" pitchFamily="18" charset="0"/>
              </a:rPr>
              <a:t>)</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8096413B-5133-45A1-8113-B9158A3F116C}"/>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B9CE734-7CBD-49BF-B8E9-27756B84E6ED}"/>
              </a:ext>
            </a:extLst>
          </p:cNvPr>
          <p:cNvSpPr>
            <a:spLocks noGrp="1"/>
          </p:cNvSpPr>
          <p:nvPr>
            <p:ph type="sldNum" sz="quarter" idx="12"/>
          </p:nvPr>
        </p:nvSpPr>
        <p:spPr/>
        <p:txBody>
          <a:bodyPr/>
          <a:lstStyle/>
          <a:p>
            <a:fld id="{42EF6DC8-DA9C-4533-8A40-BB00A2545AF8}" type="slidenum">
              <a:rPr lang="en-CA" smtClean="0"/>
              <a:pPr/>
              <a:t>25</a:t>
            </a:fld>
            <a:endParaRPr lang="en-CA"/>
          </a:p>
        </p:txBody>
      </p:sp>
      <p:pic>
        <p:nvPicPr>
          <p:cNvPr id="7" name="Audio 6">
            <a:hlinkClick r:id="" action="ppaction://media"/>
            <a:extLst>
              <a:ext uri="{FF2B5EF4-FFF2-40B4-BE49-F238E27FC236}">
                <a16:creationId xmlns:a16="http://schemas.microsoft.com/office/drawing/2014/main" id="{33EDC637-61F3-4F47-8BF9-F2614AEE41C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12912305"/>
      </p:ext>
    </p:extLst>
  </p:cSld>
  <p:clrMapOvr>
    <a:masterClrMapping/>
  </p:clrMapOvr>
  <mc:AlternateContent xmlns:mc="http://schemas.openxmlformats.org/markup-compatibility/2006">
    <mc:Choice xmlns:p14="http://schemas.microsoft.com/office/powerpoint/2010/main" Requires="p14">
      <p:transition spd="slow" p14:dur="2000" advTm="93208"/>
    </mc:Choice>
    <mc:Fallback>
      <p:transition spd="slow" advTm="9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8AC3-CB79-4D34-B333-9DEC06F9E571}"/>
              </a:ext>
            </a:extLst>
          </p:cNvPr>
          <p:cNvSpPr>
            <a:spLocks noGrp="1"/>
          </p:cNvSpPr>
          <p:nvPr>
            <p:ph type="title"/>
          </p:nvPr>
        </p:nvSpPr>
        <p:spPr/>
        <p:txBody>
          <a:bodyPr/>
          <a:lstStyle/>
          <a:p>
            <a:r>
              <a:rPr lang="en-US" dirty="0"/>
              <a:t>From calculus</a:t>
            </a:r>
          </a:p>
        </p:txBody>
      </p:sp>
      <p:sp>
        <p:nvSpPr>
          <p:cNvPr id="3" name="Content Placeholder 2">
            <a:extLst>
              <a:ext uri="{FF2B5EF4-FFF2-40B4-BE49-F238E27FC236}">
                <a16:creationId xmlns:a16="http://schemas.microsoft.com/office/drawing/2014/main" id="{4B7FC1E2-A5DB-4A16-986B-42C8F176C4C6}"/>
              </a:ext>
            </a:extLst>
          </p:cNvPr>
          <p:cNvSpPr>
            <a:spLocks noGrp="1"/>
          </p:cNvSpPr>
          <p:nvPr>
            <p:ph idx="1"/>
          </p:nvPr>
        </p:nvSpPr>
        <p:spPr/>
        <p:txBody>
          <a:bodyPr/>
          <a:lstStyle/>
          <a:p>
            <a:pPr marL="0" indent="0">
              <a:buNone/>
            </a:pPr>
            <a:r>
              <a:rPr lang="en-US" dirty="0"/>
              <a:t>Theorem</a:t>
            </a:r>
          </a:p>
          <a:p>
            <a:pPr marL="0" indent="0">
              <a:buNone/>
            </a:pPr>
            <a:r>
              <a:rPr lang="en-US" dirty="0"/>
              <a:t>	Every function is the sum of an even and an odd function.</a:t>
            </a:r>
          </a:p>
          <a:p>
            <a:pPr marL="0" indent="0">
              <a:buNone/>
            </a:pPr>
            <a:r>
              <a:rPr lang="en-US" dirty="0"/>
              <a:t>Proof:</a:t>
            </a:r>
          </a:p>
          <a:p>
            <a:pPr marL="0" indent="0">
              <a:buNone/>
            </a:pPr>
            <a:r>
              <a:rPr lang="en-US" dirty="0"/>
              <a:t>	This is a constructive proof.</a:t>
            </a:r>
          </a:p>
          <a:p>
            <a:pPr marL="0" indent="0">
              <a:buNone/>
            </a:pPr>
            <a:endParaRPr lang="en-US" sz="1200" dirty="0"/>
          </a:p>
          <a:p>
            <a:pPr marL="0" indent="0">
              <a:buNone/>
            </a:pPr>
            <a:r>
              <a:rPr lang="en-US" dirty="0"/>
              <a:t>	Let                                                  and                                              .</a:t>
            </a:r>
          </a:p>
          <a:p>
            <a:pPr marL="0" indent="0">
              <a:buNone/>
            </a:pPr>
            <a:endParaRPr lang="en-US" sz="1200" dirty="0"/>
          </a:p>
          <a:p>
            <a:pPr marL="0" indent="0">
              <a:buNone/>
            </a:pPr>
            <a:r>
              <a:rPr lang="en-US" dirty="0"/>
              <a:t>	Note that                                                 , and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Thus, </a:t>
            </a:r>
            <a:r>
              <a:rPr lang="en-US" i="1" dirty="0">
                <a:latin typeface="Times New Roman" panose="02020603050405020304" pitchFamily="18" charset="0"/>
              </a:rPr>
              <a:t>f</a:t>
            </a:r>
            <a:r>
              <a:rPr lang="en-US" dirty="0">
                <a:latin typeface="Times New Roman" panose="02020603050405020304" pitchFamily="18" charset="0"/>
              </a:rPr>
              <a:t> </a:t>
            </a:r>
            <a:r>
              <a:rPr lang="en-US" dirty="0"/>
              <a:t>is the sum of an even and an odd function. ▮  </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8096413B-5133-45A1-8113-B9158A3F116C}"/>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B9CE734-7CBD-49BF-B8E9-27756B84E6ED}"/>
              </a:ext>
            </a:extLst>
          </p:cNvPr>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6" name="Object 5">
            <a:extLst>
              <a:ext uri="{FF2B5EF4-FFF2-40B4-BE49-F238E27FC236}">
                <a16:creationId xmlns:a16="http://schemas.microsoft.com/office/drawing/2014/main" id="{BD5499D0-A7F7-42CA-BE49-65A2BE704159}"/>
              </a:ext>
            </a:extLst>
          </p:cNvPr>
          <p:cNvGraphicFramePr>
            <a:graphicFrameLocks noChangeAspect="1"/>
          </p:cNvGraphicFramePr>
          <p:nvPr>
            <p:extLst>
              <p:ext uri="{D42A27DB-BD31-4B8C-83A1-F6EECF244321}">
                <p14:modId xmlns:p14="http://schemas.microsoft.com/office/powerpoint/2010/main" val="3780136030"/>
              </p:ext>
            </p:extLst>
          </p:nvPr>
        </p:nvGraphicFramePr>
        <p:xfrm>
          <a:off x="1952091" y="3207127"/>
          <a:ext cx="2887663" cy="828675"/>
        </p:xfrm>
        <a:graphic>
          <a:graphicData uri="http://schemas.openxmlformats.org/presentationml/2006/ole">
            <mc:AlternateContent xmlns:mc="http://schemas.openxmlformats.org/markup-compatibility/2006">
              <mc:Choice xmlns:v="urn:schemas-microsoft-com:vml" Requires="v">
                <p:oleObj spid="_x0000_s548898" name="Equation" r:id="rId6" imgW="1244520" imgH="355320" progId="Equation.DSMT4">
                  <p:embed/>
                </p:oleObj>
              </mc:Choice>
              <mc:Fallback>
                <p:oleObj name="Equation" r:id="rId6" imgW="1244520" imgH="35532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1952091" y="3207127"/>
                        <a:ext cx="2887663"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2941D3C-2B4D-42D2-B8E3-3CAE5952C5E3}"/>
              </a:ext>
            </a:extLst>
          </p:cNvPr>
          <p:cNvGraphicFramePr>
            <a:graphicFrameLocks noChangeAspect="1"/>
          </p:cNvGraphicFramePr>
          <p:nvPr>
            <p:extLst>
              <p:ext uri="{D42A27DB-BD31-4B8C-83A1-F6EECF244321}">
                <p14:modId xmlns:p14="http://schemas.microsoft.com/office/powerpoint/2010/main" val="3162712223"/>
              </p:ext>
            </p:extLst>
          </p:nvPr>
        </p:nvGraphicFramePr>
        <p:xfrm>
          <a:off x="5476875" y="3207126"/>
          <a:ext cx="2828925" cy="828675"/>
        </p:xfrm>
        <a:graphic>
          <a:graphicData uri="http://schemas.openxmlformats.org/presentationml/2006/ole">
            <mc:AlternateContent xmlns:mc="http://schemas.openxmlformats.org/markup-compatibility/2006">
              <mc:Choice xmlns:v="urn:schemas-microsoft-com:vml" Requires="v">
                <p:oleObj spid="_x0000_s548899" name="Equation" r:id="rId8" imgW="1218960" imgH="355320" progId="Equation.DSMT4">
                  <p:embed/>
                </p:oleObj>
              </mc:Choice>
              <mc:Fallback>
                <p:oleObj name="Equation" r:id="rId8" imgW="1218960" imgH="355320" progId="Equation.DSMT4">
                  <p:embed/>
                  <p:pic>
                    <p:nvPicPr>
                      <p:cNvPr id="6" name="Object 5">
                        <a:extLst>
                          <a:ext uri="{FF2B5EF4-FFF2-40B4-BE49-F238E27FC236}">
                            <a16:creationId xmlns:a16="http://schemas.microsoft.com/office/drawing/2014/main" id="{BD5499D0-A7F7-42CA-BE49-65A2BE704159}"/>
                          </a:ext>
                        </a:extLst>
                      </p:cNvPr>
                      <p:cNvPicPr/>
                      <p:nvPr/>
                    </p:nvPicPr>
                    <p:blipFill>
                      <a:blip r:embed="rId9"/>
                      <a:stretch>
                        <a:fillRect/>
                      </a:stretch>
                    </p:blipFill>
                    <p:spPr>
                      <a:xfrm>
                        <a:off x="5476875" y="3207126"/>
                        <a:ext cx="2828925"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B6EA94E-033A-4FD3-8EFE-9BCA316EB7FD}"/>
              </a:ext>
            </a:extLst>
          </p:cNvPr>
          <p:cNvGraphicFramePr>
            <a:graphicFrameLocks noChangeAspect="1"/>
          </p:cNvGraphicFramePr>
          <p:nvPr>
            <p:extLst>
              <p:ext uri="{D42A27DB-BD31-4B8C-83A1-F6EECF244321}">
                <p14:modId xmlns:p14="http://schemas.microsoft.com/office/powerpoint/2010/main" val="3713880534"/>
              </p:ext>
            </p:extLst>
          </p:nvPr>
        </p:nvGraphicFramePr>
        <p:xfrm>
          <a:off x="2665941" y="4023247"/>
          <a:ext cx="2917825" cy="503237"/>
        </p:xfrm>
        <a:graphic>
          <a:graphicData uri="http://schemas.openxmlformats.org/presentationml/2006/ole">
            <mc:AlternateContent xmlns:mc="http://schemas.openxmlformats.org/markup-compatibility/2006">
              <mc:Choice xmlns:v="urn:schemas-microsoft-com:vml" Requires="v">
                <p:oleObj spid="_x0000_s548900" name="Equation" r:id="rId10" imgW="1257120" imgH="215640" progId="Equation.DSMT4">
                  <p:embed/>
                </p:oleObj>
              </mc:Choice>
              <mc:Fallback>
                <p:oleObj name="Equation" r:id="rId10" imgW="1257120" imgH="215640" progId="Equation.DSMT4">
                  <p:embed/>
                  <p:pic>
                    <p:nvPicPr>
                      <p:cNvPr id="6" name="Object 5">
                        <a:extLst>
                          <a:ext uri="{FF2B5EF4-FFF2-40B4-BE49-F238E27FC236}">
                            <a16:creationId xmlns:a16="http://schemas.microsoft.com/office/drawing/2014/main" id="{BD5499D0-A7F7-42CA-BE49-65A2BE704159}"/>
                          </a:ext>
                        </a:extLst>
                      </p:cNvPr>
                      <p:cNvPicPr/>
                      <p:nvPr/>
                    </p:nvPicPr>
                    <p:blipFill>
                      <a:blip r:embed="rId11"/>
                      <a:stretch>
                        <a:fillRect/>
                      </a:stretch>
                    </p:blipFill>
                    <p:spPr>
                      <a:xfrm>
                        <a:off x="2665941" y="4023247"/>
                        <a:ext cx="2917825" cy="50323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337D1B3-5D28-4833-995E-6BB1A8EA9CA9}"/>
              </a:ext>
            </a:extLst>
          </p:cNvPr>
          <p:cNvGraphicFramePr>
            <a:graphicFrameLocks noChangeAspect="1"/>
          </p:cNvGraphicFramePr>
          <p:nvPr>
            <p:extLst>
              <p:ext uri="{D42A27DB-BD31-4B8C-83A1-F6EECF244321}">
                <p14:modId xmlns:p14="http://schemas.microsoft.com/office/powerpoint/2010/main" val="4168607878"/>
              </p:ext>
            </p:extLst>
          </p:nvPr>
        </p:nvGraphicFramePr>
        <p:xfrm>
          <a:off x="928688" y="4430713"/>
          <a:ext cx="3321050" cy="806450"/>
        </p:xfrm>
        <a:graphic>
          <a:graphicData uri="http://schemas.openxmlformats.org/presentationml/2006/ole">
            <mc:AlternateContent xmlns:mc="http://schemas.openxmlformats.org/markup-compatibility/2006">
              <mc:Choice xmlns:v="urn:schemas-microsoft-com:vml" Requires="v">
                <p:oleObj spid="_x0000_s548901" name="Equation" r:id="rId12" imgW="1574640" imgH="380880" progId="Equation.DSMT4">
                  <p:embed/>
                </p:oleObj>
              </mc:Choice>
              <mc:Fallback>
                <p:oleObj name="Equation" r:id="rId12" imgW="1574640" imgH="380880" progId="Equation.DSMT4">
                  <p:embed/>
                  <p:pic>
                    <p:nvPicPr>
                      <p:cNvPr id="6" name="Object 5">
                        <a:extLst>
                          <a:ext uri="{FF2B5EF4-FFF2-40B4-BE49-F238E27FC236}">
                            <a16:creationId xmlns:a16="http://schemas.microsoft.com/office/drawing/2014/main" id="{BD5499D0-A7F7-42CA-BE49-65A2BE704159}"/>
                          </a:ext>
                        </a:extLst>
                      </p:cNvPr>
                      <p:cNvPicPr/>
                      <p:nvPr/>
                    </p:nvPicPr>
                    <p:blipFill>
                      <a:blip r:embed="rId13"/>
                      <a:stretch>
                        <a:fillRect/>
                      </a:stretch>
                    </p:blipFill>
                    <p:spPr>
                      <a:xfrm>
                        <a:off x="928688" y="4430713"/>
                        <a:ext cx="3321050" cy="806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7DBB956-E3E8-4998-A34C-70B9420911D7}"/>
              </a:ext>
            </a:extLst>
          </p:cNvPr>
          <p:cNvGraphicFramePr>
            <a:graphicFrameLocks noChangeAspect="1"/>
          </p:cNvGraphicFramePr>
          <p:nvPr>
            <p:extLst>
              <p:ext uri="{D42A27DB-BD31-4B8C-83A1-F6EECF244321}">
                <p14:modId xmlns:p14="http://schemas.microsoft.com/office/powerpoint/2010/main" val="3874535835"/>
              </p:ext>
            </p:extLst>
          </p:nvPr>
        </p:nvGraphicFramePr>
        <p:xfrm>
          <a:off x="954084" y="5165725"/>
          <a:ext cx="3268662" cy="808038"/>
        </p:xfrm>
        <a:graphic>
          <a:graphicData uri="http://schemas.openxmlformats.org/presentationml/2006/ole">
            <mc:AlternateContent xmlns:mc="http://schemas.openxmlformats.org/markup-compatibility/2006">
              <mc:Choice xmlns:v="urn:schemas-microsoft-com:vml" Requires="v">
                <p:oleObj spid="_x0000_s548902" name="Equation" r:id="rId14" imgW="1549080" imgH="380880" progId="Equation.DSMT4">
                  <p:embed/>
                </p:oleObj>
              </mc:Choice>
              <mc:Fallback>
                <p:oleObj name="Equation" r:id="rId14" imgW="1549080" imgH="380880" progId="Equation.DSMT4">
                  <p:embed/>
                  <p:pic>
                    <p:nvPicPr>
                      <p:cNvPr id="9" name="Object 8">
                        <a:extLst>
                          <a:ext uri="{FF2B5EF4-FFF2-40B4-BE49-F238E27FC236}">
                            <a16:creationId xmlns:a16="http://schemas.microsoft.com/office/drawing/2014/main" id="{F337D1B3-5D28-4833-995E-6BB1A8EA9CA9}"/>
                          </a:ext>
                        </a:extLst>
                      </p:cNvPr>
                      <p:cNvPicPr/>
                      <p:nvPr/>
                    </p:nvPicPr>
                    <p:blipFill>
                      <a:blip r:embed="rId15"/>
                      <a:stretch>
                        <a:fillRect/>
                      </a:stretch>
                    </p:blipFill>
                    <p:spPr>
                      <a:xfrm>
                        <a:off x="954084" y="5165725"/>
                        <a:ext cx="3268662" cy="8080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AD14408-EE14-4751-A8C3-CE945FF147B5}"/>
              </a:ext>
            </a:extLst>
          </p:cNvPr>
          <p:cNvGraphicFramePr>
            <a:graphicFrameLocks noChangeAspect="1"/>
          </p:cNvGraphicFramePr>
          <p:nvPr>
            <p:extLst>
              <p:ext uri="{D42A27DB-BD31-4B8C-83A1-F6EECF244321}">
                <p14:modId xmlns:p14="http://schemas.microsoft.com/office/powerpoint/2010/main" val="3309708295"/>
              </p:ext>
            </p:extLst>
          </p:nvPr>
        </p:nvGraphicFramePr>
        <p:xfrm>
          <a:off x="4240378" y="4484800"/>
          <a:ext cx="2838450" cy="752475"/>
        </p:xfrm>
        <a:graphic>
          <a:graphicData uri="http://schemas.openxmlformats.org/presentationml/2006/ole">
            <mc:AlternateContent xmlns:mc="http://schemas.openxmlformats.org/markup-compatibility/2006">
              <mc:Choice xmlns:v="urn:schemas-microsoft-com:vml" Requires="v">
                <p:oleObj spid="_x0000_s548903" name="Equation" r:id="rId16" imgW="1346040" imgH="355320" progId="Equation.DSMT4">
                  <p:embed/>
                </p:oleObj>
              </mc:Choice>
              <mc:Fallback>
                <p:oleObj name="Equation" r:id="rId16" imgW="1346040" imgH="355320" progId="Equation.DSMT4">
                  <p:embed/>
                  <p:pic>
                    <p:nvPicPr>
                      <p:cNvPr id="9" name="Object 8">
                        <a:extLst>
                          <a:ext uri="{FF2B5EF4-FFF2-40B4-BE49-F238E27FC236}">
                            <a16:creationId xmlns:a16="http://schemas.microsoft.com/office/drawing/2014/main" id="{F337D1B3-5D28-4833-995E-6BB1A8EA9CA9}"/>
                          </a:ext>
                        </a:extLst>
                      </p:cNvPr>
                      <p:cNvPicPr/>
                      <p:nvPr/>
                    </p:nvPicPr>
                    <p:blipFill>
                      <a:blip r:embed="rId17"/>
                      <a:stretch>
                        <a:fillRect/>
                      </a:stretch>
                    </p:blipFill>
                    <p:spPr>
                      <a:xfrm>
                        <a:off x="4240378" y="4484800"/>
                        <a:ext cx="2838450" cy="7524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5367AC1-536F-4463-AC78-86A1FCC64ACC}"/>
              </a:ext>
            </a:extLst>
          </p:cNvPr>
          <p:cNvGraphicFramePr>
            <a:graphicFrameLocks noChangeAspect="1"/>
          </p:cNvGraphicFramePr>
          <p:nvPr>
            <p:extLst>
              <p:ext uri="{D42A27DB-BD31-4B8C-83A1-F6EECF244321}">
                <p14:modId xmlns:p14="http://schemas.microsoft.com/office/powerpoint/2010/main" val="2664125533"/>
              </p:ext>
            </p:extLst>
          </p:nvPr>
        </p:nvGraphicFramePr>
        <p:xfrm>
          <a:off x="4215436" y="5218113"/>
          <a:ext cx="1766888" cy="754062"/>
        </p:xfrm>
        <a:graphic>
          <a:graphicData uri="http://schemas.openxmlformats.org/presentationml/2006/ole">
            <mc:AlternateContent xmlns:mc="http://schemas.openxmlformats.org/markup-compatibility/2006">
              <mc:Choice xmlns:v="urn:schemas-microsoft-com:vml" Requires="v">
                <p:oleObj spid="_x0000_s548904" name="Equation" r:id="rId18" imgW="838080" imgH="355320" progId="Equation.DSMT4">
                  <p:embed/>
                </p:oleObj>
              </mc:Choice>
              <mc:Fallback>
                <p:oleObj name="Equation" r:id="rId18" imgW="838080" imgH="355320" progId="Equation.DSMT4">
                  <p:embed/>
                  <p:pic>
                    <p:nvPicPr>
                      <p:cNvPr id="10" name="Object 9">
                        <a:extLst>
                          <a:ext uri="{FF2B5EF4-FFF2-40B4-BE49-F238E27FC236}">
                            <a16:creationId xmlns:a16="http://schemas.microsoft.com/office/drawing/2014/main" id="{B7DBB956-E3E8-4998-A34C-70B9420911D7}"/>
                          </a:ext>
                        </a:extLst>
                      </p:cNvPr>
                      <p:cNvPicPr/>
                      <p:nvPr/>
                    </p:nvPicPr>
                    <p:blipFill>
                      <a:blip r:embed="rId19"/>
                      <a:stretch>
                        <a:fillRect/>
                      </a:stretch>
                    </p:blipFill>
                    <p:spPr>
                      <a:xfrm>
                        <a:off x="4215436" y="5218113"/>
                        <a:ext cx="1766888" cy="75406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80F71A1-902C-4895-BF21-2F5B81D825DC}"/>
              </a:ext>
            </a:extLst>
          </p:cNvPr>
          <p:cNvGraphicFramePr>
            <a:graphicFrameLocks noChangeAspect="1"/>
          </p:cNvGraphicFramePr>
          <p:nvPr>
            <p:extLst>
              <p:ext uri="{D42A27DB-BD31-4B8C-83A1-F6EECF244321}">
                <p14:modId xmlns:p14="http://schemas.microsoft.com/office/powerpoint/2010/main" val="2666294582"/>
              </p:ext>
            </p:extLst>
          </p:nvPr>
        </p:nvGraphicFramePr>
        <p:xfrm>
          <a:off x="5953125" y="5218113"/>
          <a:ext cx="3106738" cy="754062"/>
        </p:xfrm>
        <a:graphic>
          <a:graphicData uri="http://schemas.openxmlformats.org/presentationml/2006/ole">
            <mc:AlternateContent xmlns:mc="http://schemas.openxmlformats.org/markup-compatibility/2006">
              <mc:Choice xmlns:v="urn:schemas-microsoft-com:vml" Requires="v">
                <p:oleObj spid="_x0000_s548905" name="Equation" r:id="rId20" imgW="1473120" imgH="355320" progId="Equation.DSMT4">
                  <p:embed/>
                </p:oleObj>
              </mc:Choice>
              <mc:Fallback>
                <p:oleObj name="Equation" r:id="rId20" imgW="1473120" imgH="355320" progId="Equation.DSMT4">
                  <p:embed/>
                  <p:pic>
                    <p:nvPicPr>
                      <p:cNvPr id="10" name="Object 9">
                        <a:extLst>
                          <a:ext uri="{FF2B5EF4-FFF2-40B4-BE49-F238E27FC236}">
                            <a16:creationId xmlns:a16="http://schemas.microsoft.com/office/drawing/2014/main" id="{B7DBB956-E3E8-4998-A34C-70B9420911D7}"/>
                          </a:ext>
                        </a:extLst>
                      </p:cNvPr>
                      <p:cNvPicPr/>
                      <p:nvPr/>
                    </p:nvPicPr>
                    <p:blipFill>
                      <a:blip r:embed="rId21"/>
                      <a:stretch>
                        <a:fillRect/>
                      </a:stretch>
                    </p:blipFill>
                    <p:spPr>
                      <a:xfrm>
                        <a:off x="5953125" y="5218113"/>
                        <a:ext cx="3106738" cy="754062"/>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7B3F5D6A-747F-4E3F-9981-8F41DEDF4172}"/>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62145633"/>
      </p:ext>
    </p:extLst>
  </p:cSld>
  <p:clrMapOvr>
    <a:masterClrMapping/>
  </p:clrMapOvr>
  <mc:AlternateContent xmlns:mc="http://schemas.openxmlformats.org/markup-compatibility/2006">
    <mc:Choice xmlns:p14="http://schemas.microsoft.com/office/powerpoint/2010/main" Requires="p14">
      <p:transition spd="slow" p14:dur="2000" advTm="109762"/>
    </mc:Choice>
    <mc:Fallback>
      <p:transition spd="slow" advTm="10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8AC3-CB79-4D34-B333-9DEC06F9E571}"/>
              </a:ext>
            </a:extLst>
          </p:cNvPr>
          <p:cNvSpPr>
            <a:spLocks noGrp="1"/>
          </p:cNvSpPr>
          <p:nvPr>
            <p:ph type="title"/>
          </p:nvPr>
        </p:nvSpPr>
        <p:spPr/>
        <p:txBody>
          <a:bodyPr/>
          <a:lstStyle/>
          <a:p>
            <a:r>
              <a:rPr lang="en-US" dirty="0"/>
              <a:t>From calculus</a:t>
            </a:r>
          </a:p>
        </p:txBody>
      </p:sp>
      <p:sp>
        <p:nvSpPr>
          <p:cNvPr id="3" name="Content Placeholder 2">
            <a:extLst>
              <a:ext uri="{FF2B5EF4-FFF2-40B4-BE49-F238E27FC236}">
                <a16:creationId xmlns:a16="http://schemas.microsoft.com/office/drawing/2014/main" id="{4B7FC1E2-A5DB-4A16-986B-42C8F176C4C6}"/>
              </a:ext>
            </a:extLst>
          </p:cNvPr>
          <p:cNvSpPr>
            <a:spLocks noGrp="1"/>
          </p:cNvSpPr>
          <p:nvPr>
            <p:ph idx="1"/>
          </p:nvPr>
        </p:nvSpPr>
        <p:spPr/>
        <p:txBody>
          <a:bodyPr/>
          <a:lstStyle/>
          <a:p>
            <a:r>
              <a:rPr lang="en-US" dirty="0"/>
              <a:t>Note that  the Taylor series of</a:t>
            </a:r>
          </a:p>
          <a:p>
            <a:pPr lvl="1"/>
            <a:r>
              <a:rPr lang="en-US" dirty="0"/>
              <a:t>An even function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is comprised entirely of even powers of </a:t>
            </a:r>
            <a:r>
              <a:rPr lang="en-US" i="1" dirty="0">
                <a:latin typeface="Times New Roman" panose="02020603050405020304" pitchFamily="18" charset="0"/>
              </a:rPr>
              <a:t>t</a:t>
            </a:r>
          </a:p>
          <a:p>
            <a:pPr lvl="1"/>
            <a:r>
              <a:rPr lang="en-US" dirty="0"/>
              <a:t>An odd function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is comprised entirely of odd powers of </a:t>
            </a:r>
            <a:r>
              <a:rPr lang="en-US" i="1" dirty="0">
                <a:latin typeface="Times New Roman" panose="02020603050405020304" pitchFamily="18" charset="0"/>
              </a:rPr>
              <a:t>t</a:t>
            </a:r>
          </a:p>
          <a:p>
            <a:pPr marL="0" indent="0">
              <a:buNone/>
            </a:pPr>
            <a:endParaRPr lang="en-US" dirty="0"/>
          </a:p>
        </p:txBody>
      </p:sp>
      <p:sp>
        <p:nvSpPr>
          <p:cNvPr id="4" name="Footer Placeholder 3">
            <a:extLst>
              <a:ext uri="{FF2B5EF4-FFF2-40B4-BE49-F238E27FC236}">
                <a16:creationId xmlns:a16="http://schemas.microsoft.com/office/drawing/2014/main" id="{8096413B-5133-45A1-8113-B9158A3F116C}"/>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B9CE734-7CBD-49BF-B8E9-27756B84E6ED}"/>
              </a:ext>
            </a:extLst>
          </p:cNvPr>
          <p:cNvSpPr>
            <a:spLocks noGrp="1"/>
          </p:cNvSpPr>
          <p:nvPr>
            <p:ph type="sldNum" sz="quarter" idx="12"/>
          </p:nvPr>
        </p:nvSpPr>
        <p:spPr/>
        <p:txBody>
          <a:bodyPr/>
          <a:lstStyle/>
          <a:p>
            <a:fld id="{42EF6DC8-DA9C-4533-8A40-BB00A2545AF8}" type="slidenum">
              <a:rPr lang="en-CA" smtClean="0"/>
              <a:pPr/>
              <a:t>27</a:t>
            </a:fld>
            <a:endParaRPr lang="en-CA"/>
          </a:p>
        </p:txBody>
      </p:sp>
      <p:pic>
        <p:nvPicPr>
          <p:cNvPr id="12" name="Picture 11" descr="Chart, line chart&#10;&#10;Description automatically generated">
            <a:extLst>
              <a:ext uri="{FF2B5EF4-FFF2-40B4-BE49-F238E27FC236}">
                <a16:creationId xmlns:a16="http://schemas.microsoft.com/office/drawing/2014/main" id="{6D7B0F0E-3EBA-4BE2-9408-A0E41E5E0AE9}"/>
              </a:ext>
            </a:extLst>
          </p:cNvPr>
          <p:cNvPicPr>
            <a:picLocks noChangeAspect="1"/>
          </p:cNvPicPr>
          <p:nvPr/>
        </p:nvPicPr>
        <p:blipFill>
          <a:blip r:embed="rId6"/>
          <a:stretch>
            <a:fillRect/>
          </a:stretch>
        </p:blipFill>
        <p:spPr>
          <a:xfrm>
            <a:off x="4857044" y="4154311"/>
            <a:ext cx="2567163" cy="2567163"/>
          </a:xfrm>
          <a:prstGeom prst="rect">
            <a:avLst/>
          </a:prstGeom>
        </p:spPr>
      </p:pic>
      <p:pic>
        <p:nvPicPr>
          <p:cNvPr id="14" name="Picture 13" descr="Chart, line chart&#10;&#10;Description automatically generated">
            <a:extLst>
              <a:ext uri="{FF2B5EF4-FFF2-40B4-BE49-F238E27FC236}">
                <a16:creationId xmlns:a16="http://schemas.microsoft.com/office/drawing/2014/main" id="{E8D12D48-6E67-4FB7-902D-AD945E14F461}"/>
              </a:ext>
            </a:extLst>
          </p:cNvPr>
          <p:cNvPicPr>
            <a:picLocks noChangeAspect="1"/>
          </p:cNvPicPr>
          <p:nvPr/>
        </p:nvPicPr>
        <p:blipFill>
          <a:blip r:embed="rId7"/>
          <a:stretch>
            <a:fillRect/>
          </a:stretch>
        </p:blipFill>
        <p:spPr>
          <a:xfrm>
            <a:off x="1175456" y="4154311"/>
            <a:ext cx="2567163" cy="2567163"/>
          </a:xfrm>
          <a:prstGeom prst="rect">
            <a:avLst/>
          </a:prstGeom>
        </p:spPr>
      </p:pic>
      <p:graphicFrame>
        <p:nvGraphicFramePr>
          <p:cNvPr id="15" name="Object 14">
            <a:extLst>
              <a:ext uri="{FF2B5EF4-FFF2-40B4-BE49-F238E27FC236}">
                <a16:creationId xmlns:a16="http://schemas.microsoft.com/office/drawing/2014/main" id="{33556074-3EB8-4445-813A-13BF1B79EE36}"/>
              </a:ext>
            </a:extLst>
          </p:cNvPr>
          <p:cNvGraphicFramePr>
            <a:graphicFrameLocks noChangeAspect="1"/>
          </p:cNvGraphicFramePr>
          <p:nvPr>
            <p:extLst>
              <p:ext uri="{D42A27DB-BD31-4B8C-83A1-F6EECF244321}">
                <p14:modId xmlns:p14="http://schemas.microsoft.com/office/powerpoint/2010/main" val="2139873089"/>
              </p:ext>
            </p:extLst>
          </p:nvPr>
        </p:nvGraphicFramePr>
        <p:xfrm>
          <a:off x="743518" y="2995436"/>
          <a:ext cx="3311446" cy="709783"/>
        </p:xfrm>
        <a:graphic>
          <a:graphicData uri="http://schemas.openxmlformats.org/presentationml/2006/ole">
            <mc:AlternateContent xmlns:mc="http://schemas.openxmlformats.org/markup-compatibility/2006">
              <mc:Choice xmlns:v="urn:schemas-microsoft-com:vml" Requires="v">
                <p:oleObj spid="_x0000_s549899" name="Equation" r:id="rId8" imgW="1726920" imgH="368280" progId="Equation.DSMT4">
                  <p:embed/>
                </p:oleObj>
              </mc:Choice>
              <mc:Fallback>
                <p:oleObj name="Equation" r:id="rId8" imgW="1726920" imgH="368280" progId="Equation.DSMT4">
                  <p:embed/>
                  <p:pic>
                    <p:nvPicPr>
                      <p:cNvPr id="6" name="Object 5">
                        <a:extLst>
                          <a:ext uri="{FF2B5EF4-FFF2-40B4-BE49-F238E27FC236}">
                            <a16:creationId xmlns:a16="http://schemas.microsoft.com/office/drawing/2014/main" id="{BD5499D0-A7F7-42CA-BE49-65A2BE704159}"/>
                          </a:ext>
                        </a:extLst>
                      </p:cNvPr>
                      <p:cNvPicPr/>
                      <p:nvPr/>
                    </p:nvPicPr>
                    <p:blipFill>
                      <a:blip r:embed="rId9"/>
                      <a:stretch>
                        <a:fillRect/>
                      </a:stretch>
                    </p:blipFill>
                    <p:spPr>
                      <a:xfrm>
                        <a:off x="743518" y="2995436"/>
                        <a:ext cx="3311446" cy="70978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1B94451-0852-4732-950D-F2E7535752C9}"/>
              </a:ext>
            </a:extLst>
          </p:cNvPr>
          <p:cNvGraphicFramePr>
            <a:graphicFrameLocks noChangeAspect="1"/>
          </p:cNvGraphicFramePr>
          <p:nvPr>
            <p:extLst>
              <p:ext uri="{D42A27DB-BD31-4B8C-83A1-F6EECF244321}">
                <p14:modId xmlns:p14="http://schemas.microsoft.com/office/powerpoint/2010/main" val="4145853600"/>
              </p:ext>
            </p:extLst>
          </p:nvPr>
        </p:nvGraphicFramePr>
        <p:xfrm>
          <a:off x="5089038" y="2703689"/>
          <a:ext cx="2192338" cy="685800"/>
        </p:xfrm>
        <a:graphic>
          <a:graphicData uri="http://schemas.openxmlformats.org/presentationml/2006/ole">
            <mc:AlternateContent xmlns:mc="http://schemas.openxmlformats.org/markup-compatibility/2006">
              <mc:Choice xmlns:v="urn:schemas-microsoft-com:vml" Requires="v">
                <p:oleObj spid="_x0000_s549900" name="Equation" r:id="rId10" imgW="1143000" imgH="355320" progId="Equation.DSMT4">
                  <p:embed/>
                </p:oleObj>
              </mc:Choice>
              <mc:Fallback>
                <p:oleObj name="Equation" r:id="rId10" imgW="1143000" imgH="355320" progId="Equation.DSMT4">
                  <p:embed/>
                  <p:pic>
                    <p:nvPicPr>
                      <p:cNvPr id="15" name="Object 14">
                        <a:extLst>
                          <a:ext uri="{FF2B5EF4-FFF2-40B4-BE49-F238E27FC236}">
                            <a16:creationId xmlns:a16="http://schemas.microsoft.com/office/drawing/2014/main" id="{33556074-3EB8-4445-813A-13BF1B79EE36}"/>
                          </a:ext>
                        </a:extLst>
                      </p:cNvPr>
                      <p:cNvPicPr/>
                      <p:nvPr/>
                    </p:nvPicPr>
                    <p:blipFill>
                      <a:blip r:embed="rId11"/>
                      <a:stretch>
                        <a:fillRect/>
                      </a:stretch>
                    </p:blipFill>
                    <p:spPr>
                      <a:xfrm>
                        <a:off x="5089038" y="2703689"/>
                        <a:ext cx="2192338" cy="6858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49B0704-714A-4FA4-B06F-93C82731590A}"/>
              </a:ext>
            </a:extLst>
          </p:cNvPr>
          <p:cNvGraphicFramePr>
            <a:graphicFrameLocks noChangeAspect="1"/>
          </p:cNvGraphicFramePr>
          <p:nvPr>
            <p:extLst>
              <p:ext uri="{D42A27DB-BD31-4B8C-83A1-F6EECF244321}">
                <p14:modId xmlns:p14="http://schemas.microsoft.com/office/powerpoint/2010/main" val="3886638278"/>
              </p:ext>
            </p:extLst>
          </p:nvPr>
        </p:nvGraphicFramePr>
        <p:xfrm>
          <a:off x="5110163" y="3376613"/>
          <a:ext cx="2216150" cy="711200"/>
        </p:xfrm>
        <a:graphic>
          <a:graphicData uri="http://schemas.openxmlformats.org/presentationml/2006/ole">
            <mc:AlternateContent xmlns:mc="http://schemas.openxmlformats.org/markup-compatibility/2006">
              <mc:Choice xmlns:v="urn:schemas-microsoft-com:vml" Requires="v">
                <p:oleObj spid="_x0000_s549901" name="Equation" r:id="rId12" imgW="1155600" imgH="368280" progId="Equation.DSMT4">
                  <p:embed/>
                </p:oleObj>
              </mc:Choice>
              <mc:Fallback>
                <p:oleObj name="Equation" r:id="rId12" imgW="1155600" imgH="368280" progId="Equation.DSMT4">
                  <p:embed/>
                  <p:pic>
                    <p:nvPicPr>
                      <p:cNvPr id="16" name="Object 15">
                        <a:extLst>
                          <a:ext uri="{FF2B5EF4-FFF2-40B4-BE49-F238E27FC236}">
                            <a16:creationId xmlns:a16="http://schemas.microsoft.com/office/drawing/2014/main" id="{71B94451-0852-4732-950D-F2E7535752C9}"/>
                          </a:ext>
                        </a:extLst>
                      </p:cNvPr>
                      <p:cNvPicPr/>
                      <p:nvPr/>
                    </p:nvPicPr>
                    <p:blipFill>
                      <a:blip r:embed="rId13"/>
                      <a:stretch>
                        <a:fillRect/>
                      </a:stretch>
                    </p:blipFill>
                    <p:spPr>
                      <a:xfrm>
                        <a:off x="5110163" y="3376613"/>
                        <a:ext cx="2216150" cy="711200"/>
                      </a:xfrm>
                      <a:prstGeom prst="rect">
                        <a:avLst/>
                      </a:prstGeom>
                    </p:spPr>
                  </p:pic>
                </p:oleObj>
              </mc:Fallback>
            </mc:AlternateContent>
          </a:graphicData>
        </a:graphic>
      </p:graphicFrame>
      <p:pic>
        <p:nvPicPr>
          <p:cNvPr id="19" name="Audio 18">
            <a:hlinkClick r:id="" action="ppaction://media"/>
            <a:extLst>
              <a:ext uri="{FF2B5EF4-FFF2-40B4-BE49-F238E27FC236}">
                <a16:creationId xmlns:a16="http://schemas.microsoft.com/office/drawing/2014/main" id="{8F1A1892-0AFC-491C-9F52-D7EE7E34DC7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05934047"/>
      </p:ext>
    </p:extLst>
  </p:cSld>
  <p:clrMapOvr>
    <a:masterClrMapping/>
  </p:clrMapOvr>
  <mc:AlternateContent xmlns:mc="http://schemas.openxmlformats.org/markup-compatibility/2006">
    <mc:Choice xmlns:p14="http://schemas.microsoft.com/office/powerpoint/2010/main" Requires="p14">
      <p:transition spd="slow" p14:dur="2000" advTm="48048"/>
    </mc:Choice>
    <mc:Fallback>
      <p:transition spd="slow" advTm="48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A9D4-7956-41DA-AC7A-F10F490BC840}"/>
              </a:ext>
            </a:extLst>
          </p:cNvPr>
          <p:cNvSpPr>
            <a:spLocks noGrp="1"/>
          </p:cNvSpPr>
          <p:nvPr>
            <p:ph type="title"/>
          </p:nvPr>
        </p:nvSpPr>
        <p:spPr/>
        <p:txBody>
          <a:bodyPr/>
          <a:lstStyle/>
          <a:p>
            <a:r>
              <a:rPr lang="en-US" dirty="0"/>
              <a:t>Linear operators</a:t>
            </a:r>
          </a:p>
        </p:txBody>
      </p:sp>
      <p:sp>
        <p:nvSpPr>
          <p:cNvPr id="3" name="Content Placeholder 2">
            <a:extLst>
              <a:ext uri="{FF2B5EF4-FFF2-40B4-BE49-F238E27FC236}">
                <a16:creationId xmlns:a16="http://schemas.microsoft.com/office/drawing/2014/main" id="{23AD0A88-5BC2-44A2-AEBF-533392282DC0}"/>
              </a:ext>
            </a:extLst>
          </p:cNvPr>
          <p:cNvSpPr>
            <a:spLocks noGrp="1"/>
          </p:cNvSpPr>
          <p:nvPr>
            <p:ph idx="1"/>
          </p:nvPr>
        </p:nvSpPr>
        <p:spPr/>
        <p:txBody>
          <a:bodyPr/>
          <a:lstStyle/>
          <a:p>
            <a:pPr marL="0" indent="0">
              <a:buNone/>
            </a:pPr>
            <a:r>
              <a:rPr lang="en-US" dirty="0"/>
              <a:t>Theorem</a:t>
            </a:r>
          </a:p>
          <a:p>
            <a:pPr marL="0" indent="0">
              <a:buNone/>
            </a:pPr>
            <a:r>
              <a:rPr lang="en-US" dirty="0"/>
              <a:t>	Every linear operator is the sum of a self-adjoint and a 	skew-adjoint operator.</a:t>
            </a:r>
          </a:p>
          <a:p>
            <a:pPr marL="0" indent="0">
              <a:buNone/>
            </a:pPr>
            <a:endParaRPr lang="en-US" dirty="0"/>
          </a:p>
          <a:p>
            <a:pPr marL="0" indent="0">
              <a:buNone/>
            </a:pPr>
            <a:r>
              <a:rPr lang="en-US" dirty="0"/>
              <a:t>Proof:</a:t>
            </a:r>
          </a:p>
          <a:p>
            <a:pPr marL="0" indent="0">
              <a:buNone/>
            </a:pPr>
            <a:r>
              <a:rPr lang="en-US" dirty="0"/>
              <a:t>	Define                                and                                .</a:t>
            </a:r>
          </a:p>
          <a:p>
            <a:pPr marL="0" indent="0">
              <a:buNone/>
            </a:pPr>
            <a:r>
              <a:rPr lang="en-US" dirty="0"/>
              <a:t>	Note that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200" dirty="0"/>
          </a:p>
          <a:p>
            <a:pPr marL="0" indent="0">
              <a:buNone/>
            </a:pPr>
            <a:r>
              <a:rPr lang="en-US" dirty="0"/>
              <a:t>	Thus, the statement is true. ▮</a:t>
            </a:r>
          </a:p>
        </p:txBody>
      </p:sp>
      <p:sp>
        <p:nvSpPr>
          <p:cNvPr id="4" name="Footer Placeholder 3">
            <a:extLst>
              <a:ext uri="{FF2B5EF4-FFF2-40B4-BE49-F238E27FC236}">
                <a16:creationId xmlns:a16="http://schemas.microsoft.com/office/drawing/2014/main" id="{270265CC-1774-495F-ADA9-818EF3B92F07}"/>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D76E80EA-A295-4F2C-8C62-70D66A01E095}"/>
              </a:ext>
            </a:extLst>
          </p:cNvPr>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6" name="Object 5">
            <a:extLst>
              <a:ext uri="{FF2B5EF4-FFF2-40B4-BE49-F238E27FC236}">
                <a16:creationId xmlns:a16="http://schemas.microsoft.com/office/drawing/2014/main" id="{431CCE2D-DDD7-4B10-8EE3-C00C80566560}"/>
              </a:ext>
            </a:extLst>
          </p:cNvPr>
          <p:cNvGraphicFramePr>
            <a:graphicFrameLocks noChangeAspect="1"/>
          </p:cNvGraphicFramePr>
          <p:nvPr>
            <p:extLst>
              <p:ext uri="{D42A27DB-BD31-4B8C-83A1-F6EECF244321}">
                <p14:modId xmlns:p14="http://schemas.microsoft.com/office/powerpoint/2010/main" val="2306408671"/>
              </p:ext>
            </p:extLst>
          </p:nvPr>
        </p:nvGraphicFramePr>
        <p:xfrm>
          <a:off x="2370843" y="3349625"/>
          <a:ext cx="1738313" cy="828675"/>
        </p:xfrm>
        <a:graphic>
          <a:graphicData uri="http://schemas.openxmlformats.org/presentationml/2006/ole">
            <mc:AlternateContent xmlns:mc="http://schemas.openxmlformats.org/markup-compatibility/2006">
              <mc:Choice xmlns:v="urn:schemas-microsoft-com:vml" Requires="v">
                <p:oleObj spid="_x0000_s550946" name="Equation" r:id="rId6" imgW="749160" imgH="355320" progId="Equation.DSMT4">
                  <p:embed/>
                </p:oleObj>
              </mc:Choice>
              <mc:Fallback>
                <p:oleObj name="Equation" r:id="rId6" imgW="749160" imgH="355320" progId="Equation.DSMT4">
                  <p:embed/>
                  <p:pic>
                    <p:nvPicPr>
                      <p:cNvPr id="6" name="Object 5">
                        <a:extLst>
                          <a:ext uri="{FF2B5EF4-FFF2-40B4-BE49-F238E27FC236}">
                            <a16:creationId xmlns:a16="http://schemas.microsoft.com/office/drawing/2014/main" id="{BD5499D0-A7F7-42CA-BE49-65A2BE704159}"/>
                          </a:ext>
                        </a:extLst>
                      </p:cNvPr>
                      <p:cNvPicPr/>
                      <p:nvPr/>
                    </p:nvPicPr>
                    <p:blipFill>
                      <a:blip r:embed="rId7"/>
                      <a:stretch>
                        <a:fillRect/>
                      </a:stretch>
                    </p:blipFill>
                    <p:spPr>
                      <a:xfrm>
                        <a:off x="2370843" y="3349625"/>
                        <a:ext cx="1738313"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585E310-E391-4FC2-898B-BE3D55E5C5C7}"/>
              </a:ext>
            </a:extLst>
          </p:cNvPr>
          <p:cNvGraphicFramePr>
            <a:graphicFrameLocks noChangeAspect="1"/>
          </p:cNvGraphicFramePr>
          <p:nvPr>
            <p:extLst>
              <p:ext uri="{D42A27DB-BD31-4B8C-83A1-F6EECF244321}">
                <p14:modId xmlns:p14="http://schemas.microsoft.com/office/powerpoint/2010/main" val="1244666051"/>
              </p:ext>
            </p:extLst>
          </p:nvPr>
        </p:nvGraphicFramePr>
        <p:xfrm>
          <a:off x="4791252" y="3349624"/>
          <a:ext cx="1827212" cy="828675"/>
        </p:xfrm>
        <a:graphic>
          <a:graphicData uri="http://schemas.openxmlformats.org/presentationml/2006/ole">
            <mc:AlternateContent xmlns:mc="http://schemas.openxmlformats.org/markup-compatibility/2006">
              <mc:Choice xmlns:v="urn:schemas-microsoft-com:vml" Requires="v">
                <p:oleObj spid="_x0000_s550947" name="Equation" r:id="rId8" imgW="787320" imgH="355320" progId="Equation.DSMT4">
                  <p:embed/>
                </p:oleObj>
              </mc:Choice>
              <mc:Fallback>
                <p:oleObj name="Equation" r:id="rId8" imgW="787320" imgH="355320" progId="Equation.DSMT4">
                  <p:embed/>
                  <p:pic>
                    <p:nvPicPr>
                      <p:cNvPr id="7" name="Object 6">
                        <a:extLst>
                          <a:ext uri="{FF2B5EF4-FFF2-40B4-BE49-F238E27FC236}">
                            <a16:creationId xmlns:a16="http://schemas.microsoft.com/office/drawing/2014/main" id="{A2941D3C-2B4D-42D2-B8E3-3CAE5952C5E3}"/>
                          </a:ext>
                        </a:extLst>
                      </p:cNvPr>
                      <p:cNvPicPr/>
                      <p:nvPr/>
                    </p:nvPicPr>
                    <p:blipFill>
                      <a:blip r:embed="rId9"/>
                      <a:stretch>
                        <a:fillRect/>
                      </a:stretch>
                    </p:blipFill>
                    <p:spPr>
                      <a:xfrm>
                        <a:off x="4791252" y="3349624"/>
                        <a:ext cx="1827212"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E2E2CE3-7D9E-4BA5-8B33-1D12A0171836}"/>
              </a:ext>
            </a:extLst>
          </p:cNvPr>
          <p:cNvGraphicFramePr>
            <a:graphicFrameLocks noChangeAspect="1"/>
          </p:cNvGraphicFramePr>
          <p:nvPr>
            <p:extLst>
              <p:ext uri="{D42A27DB-BD31-4B8C-83A1-F6EECF244321}">
                <p14:modId xmlns:p14="http://schemas.microsoft.com/office/powerpoint/2010/main" val="1561259202"/>
              </p:ext>
            </p:extLst>
          </p:nvPr>
        </p:nvGraphicFramePr>
        <p:xfrm>
          <a:off x="1190273" y="4178118"/>
          <a:ext cx="2444750" cy="1035050"/>
        </p:xfrm>
        <a:graphic>
          <a:graphicData uri="http://schemas.openxmlformats.org/presentationml/2006/ole">
            <mc:AlternateContent xmlns:mc="http://schemas.openxmlformats.org/markup-compatibility/2006">
              <mc:Choice xmlns:v="urn:schemas-microsoft-com:vml" Requires="v">
                <p:oleObj spid="_x0000_s550948" name="Equation" r:id="rId10" imgW="1054080" imgH="444240" progId="Equation.DSMT4">
                  <p:embed/>
                </p:oleObj>
              </mc:Choice>
              <mc:Fallback>
                <p:oleObj name="Equation" r:id="rId10" imgW="1054080" imgH="444240" progId="Equation.DSMT4">
                  <p:embed/>
                  <p:pic>
                    <p:nvPicPr>
                      <p:cNvPr id="6" name="Object 5">
                        <a:extLst>
                          <a:ext uri="{FF2B5EF4-FFF2-40B4-BE49-F238E27FC236}">
                            <a16:creationId xmlns:a16="http://schemas.microsoft.com/office/drawing/2014/main" id="{431CCE2D-DDD7-4B10-8EE3-C00C80566560}"/>
                          </a:ext>
                        </a:extLst>
                      </p:cNvPr>
                      <p:cNvPicPr/>
                      <p:nvPr/>
                    </p:nvPicPr>
                    <p:blipFill>
                      <a:blip r:embed="rId11"/>
                      <a:stretch>
                        <a:fillRect/>
                      </a:stretch>
                    </p:blipFill>
                    <p:spPr>
                      <a:xfrm>
                        <a:off x="1190273" y="4178118"/>
                        <a:ext cx="2444750" cy="10350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32E8A68-B333-4BFF-B9CA-BBA1C5E13771}"/>
              </a:ext>
            </a:extLst>
          </p:cNvPr>
          <p:cNvGraphicFramePr>
            <a:graphicFrameLocks noChangeAspect="1"/>
          </p:cNvGraphicFramePr>
          <p:nvPr>
            <p:extLst>
              <p:ext uri="{D42A27DB-BD31-4B8C-83A1-F6EECF244321}">
                <p14:modId xmlns:p14="http://schemas.microsoft.com/office/powerpoint/2010/main" val="161978538"/>
              </p:ext>
            </p:extLst>
          </p:nvPr>
        </p:nvGraphicFramePr>
        <p:xfrm>
          <a:off x="3558471" y="4120087"/>
          <a:ext cx="1619250" cy="974725"/>
        </p:xfrm>
        <a:graphic>
          <a:graphicData uri="http://schemas.openxmlformats.org/presentationml/2006/ole">
            <mc:AlternateContent xmlns:mc="http://schemas.openxmlformats.org/markup-compatibility/2006">
              <mc:Choice xmlns:v="urn:schemas-microsoft-com:vml" Requires="v">
                <p:oleObj spid="_x0000_s550949" name="Equation" r:id="rId12" imgW="698400" imgH="419040" progId="Equation.DSMT4">
                  <p:embed/>
                </p:oleObj>
              </mc:Choice>
              <mc:Fallback>
                <p:oleObj name="Equation" r:id="rId12" imgW="698400" imgH="419040" progId="Equation.DSMT4">
                  <p:embed/>
                  <p:pic>
                    <p:nvPicPr>
                      <p:cNvPr id="8" name="Object 7">
                        <a:extLst>
                          <a:ext uri="{FF2B5EF4-FFF2-40B4-BE49-F238E27FC236}">
                            <a16:creationId xmlns:a16="http://schemas.microsoft.com/office/drawing/2014/main" id="{FE2E2CE3-7D9E-4BA5-8B33-1D12A0171836}"/>
                          </a:ext>
                        </a:extLst>
                      </p:cNvPr>
                      <p:cNvPicPr/>
                      <p:nvPr/>
                    </p:nvPicPr>
                    <p:blipFill>
                      <a:blip r:embed="rId13"/>
                      <a:stretch>
                        <a:fillRect/>
                      </a:stretch>
                    </p:blipFill>
                    <p:spPr>
                      <a:xfrm>
                        <a:off x="3558471" y="4120087"/>
                        <a:ext cx="1619250" cy="9747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EC1E8C0-570B-4F0A-B6B7-BC41EA2A48B6}"/>
              </a:ext>
            </a:extLst>
          </p:cNvPr>
          <p:cNvGraphicFramePr>
            <a:graphicFrameLocks noChangeAspect="1"/>
          </p:cNvGraphicFramePr>
          <p:nvPr>
            <p:extLst>
              <p:ext uri="{D42A27DB-BD31-4B8C-83A1-F6EECF244321}">
                <p14:modId xmlns:p14="http://schemas.microsoft.com/office/powerpoint/2010/main" val="479820229"/>
              </p:ext>
            </p:extLst>
          </p:nvPr>
        </p:nvGraphicFramePr>
        <p:xfrm>
          <a:off x="5215430" y="4259791"/>
          <a:ext cx="1176337" cy="827088"/>
        </p:xfrm>
        <a:graphic>
          <a:graphicData uri="http://schemas.openxmlformats.org/presentationml/2006/ole">
            <mc:AlternateContent xmlns:mc="http://schemas.openxmlformats.org/markup-compatibility/2006">
              <mc:Choice xmlns:v="urn:schemas-microsoft-com:vml" Requires="v">
                <p:oleObj spid="_x0000_s550950" name="Equation" r:id="rId14" imgW="507960" imgH="355320" progId="Equation.DSMT4">
                  <p:embed/>
                </p:oleObj>
              </mc:Choice>
              <mc:Fallback>
                <p:oleObj name="Equation" r:id="rId14" imgW="507960" imgH="355320" progId="Equation.DSMT4">
                  <p:embed/>
                  <p:pic>
                    <p:nvPicPr>
                      <p:cNvPr id="9" name="Object 8">
                        <a:extLst>
                          <a:ext uri="{FF2B5EF4-FFF2-40B4-BE49-F238E27FC236}">
                            <a16:creationId xmlns:a16="http://schemas.microsoft.com/office/drawing/2014/main" id="{432E8A68-B333-4BFF-B9CA-BBA1C5E13771}"/>
                          </a:ext>
                        </a:extLst>
                      </p:cNvPr>
                      <p:cNvPicPr/>
                      <p:nvPr/>
                    </p:nvPicPr>
                    <p:blipFill>
                      <a:blip r:embed="rId15"/>
                      <a:stretch>
                        <a:fillRect/>
                      </a:stretch>
                    </p:blipFill>
                    <p:spPr>
                      <a:xfrm>
                        <a:off x="5215430" y="4259791"/>
                        <a:ext cx="1176337" cy="82708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275AEC6-62BB-441C-8626-40AF554F7AC1}"/>
              </a:ext>
            </a:extLst>
          </p:cNvPr>
          <p:cNvGraphicFramePr>
            <a:graphicFrameLocks noChangeAspect="1"/>
          </p:cNvGraphicFramePr>
          <p:nvPr>
            <p:extLst>
              <p:ext uri="{D42A27DB-BD31-4B8C-83A1-F6EECF244321}">
                <p14:modId xmlns:p14="http://schemas.microsoft.com/office/powerpoint/2010/main" val="301717104"/>
              </p:ext>
            </p:extLst>
          </p:nvPr>
        </p:nvGraphicFramePr>
        <p:xfrm>
          <a:off x="6429476" y="4498753"/>
          <a:ext cx="795338" cy="442913"/>
        </p:xfrm>
        <a:graphic>
          <a:graphicData uri="http://schemas.openxmlformats.org/presentationml/2006/ole">
            <mc:AlternateContent xmlns:mc="http://schemas.openxmlformats.org/markup-compatibility/2006">
              <mc:Choice xmlns:v="urn:schemas-microsoft-com:vml" Requires="v">
                <p:oleObj spid="_x0000_s550951" name="Equation" r:id="rId16" imgW="342720" imgH="190440" progId="Equation.DSMT4">
                  <p:embed/>
                </p:oleObj>
              </mc:Choice>
              <mc:Fallback>
                <p:oleObj name="Equation" r:id="rId16" imgW="342720" imgH="190440" progId="Equation.DSMT4">
                  <p:embed/>
                  <p:pic>
                    <p:nvPicPr>
                      <p:cNvPr id="8" name="Object 7">
                        <a:extLst>
                          <a:ext uri="{FF2B5EF4-FFF2-40B4-BE49-F238E27FC236}">
                            <a16:creationId xmlns:a16="http://schemas.microsoft.com/office/drawing/2014/main" id="{FE2E2CE3-7D9E-4BA5-8B33-1D12A0171836}"/>
                          </a:ext>
                        </a:extLst>
                      </p:cNvPr>
                      <p:cNvPicPr/>
                      <p:nvPr/>
                    </p:nvPicPr>
                    <p:blipFill>
                      <a:blip r:embed="rId17"/>
                      <a:stretch>
                        <a:fillRect/>
                      </a:stretch>
                    </p:blipFill>
                    <p:spPr>
                      <a:xfrm>
                        <a:off x="6429476" y="4498753"/>
                        <a:ext cx="795338" cy="44291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8BB62BB-A30B-4F2E-B46A-0058C225D33B}"/>
              </a:ext>
            </a:extLst>
          </p:cNvPr>
          <p:cNvGraphicFramePr>
            <a:graphicFrameLocks noChangeAspect="1"/>
          </p:cNvGraphicFramePr>
          <p:nvPr>
            <p:extLst>
              <p:ext uri="{D42A27DB-BD31-4B8C-83A1-F6EECF244321}">
                <p14:modId xmlns:p14="http://schemas.microsoft.com/office/powerpoint/2010/main" val="3482659322"/>
              </p:ext>
            </p:extLst>
          </p:nvPr>
        </p:nvGraphicFramePr>
        <p:xfrm>
          <a:off x="1221581" y="5102405"/>
          <a:ext cx="2533650" cy="1035050"/>
        </p:xfrm>
        <a:graphic>
          <a:graphicData uri="http://schemas.openxmlformats.org/presentationml/2006/ole">
            <mc:AlternateContent xmlns:mc="http://schemas.openxmlformats.org/markup-compatibility/2006">
              <mc:Choice xmlns:v="urn:schemas-microsoft-com:vml" Requires="v">
                <p:oleObj spid="_x0000_s550952" name="Equation" r:id="rId18" imgW="1091880" imgH="444240" progId="Equation.DSMT4">
                  <p:embed/>
                </p:oleObj>
              </mc:Choice>
              <mc:Fallback>
                <p:oleObj name="Equation" r:id="rId18" imgW="1091880" imgH="444240" progId="Equation.DSMT4">
                  <p:embed/>
                  <p:pic>
                    <p:nvPicPr>
                      <p:cNvPr id="8" name="Object 7">
                        <a:extLst>
                          <a:ext uri="{FF2B5EF4-FFF2-40B4-BE49-F238E27FC236}">
                            <a16:creationId xmlns:a16="http://schemas.microsoft.com/office/drawing/2014/main" id="{FE2E2CE3-7D9E-4BA5-8B33-1D12A0171836}"/>
                          </a:ext>
                        </a:extLst>
                      </p:cNvPr>
                      <p:cNvPicPr/>
                      <p:nvPr/>
                    </p:nvPicPr>
                    <p:blipFill>
                      <a:blip r:embed="rId19"/>
                      <a:stretch>
                        <a:fillRect/>
                      </a:stretch>
                    </p:blipFill>
                    <p:spPr>
                      <a:xfrm>
                        <a:off x="1221581" y="5102405"/>
                        <a:ext cx="2533650" cy="10350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5D3E3633-9DEA-44D3-92E7-4BA6AD0B7852}"/>
              </a:ext>
            </a:extLst>
          </p:cNvPr>
          <p:cNvGraphicFramePr>
            <a:graphicFrameLocks noChangeAspect="1"/>
          </p:cNvGraphicFramePr>
          <p:nvPr>
            <p:extLst>
              <p:ext uri="{D42A27DB-BD31-4B8C-83A1-F6EECF244321}">
                <p14:modId xmlns:p14="http://schemas.microsoft.com/office/powerpoint/2010/main" val="85011933"/>
              </p:ext>
            </p:extLst>
          </p:nvPr>
        </p:nvGraphicFramePr>
        <p:xfrm>
          <a:off x="3699762" y="5043931"/>
          <a:ext cx="1619250" cy="974725"/>
        </p:xfrm>
        <a:graphic>
          <a:graphicData uri="http://schemas.openxmlformats.org/presentationml/2006/ole">
            <mc:AlternateContent xmlns:mc="http://schemas.openxmlformats.org/markup-compatibility/2006">
              <mc:Choice xmlns:v="urn:schemas-microsoft-com:vml" Requires="v">
                <p:oleObj spid="_x0000_s550953" name="Equation" r:id="rId20" imgW="698400" imgH="419040" progId="Equation.DSMT4">
                  <p:embed/>
                </p:oleObj>
              </mc:Choice>
              <mc:Fallback>
                <p:oleObj name="Equation" r:id="rId20" imgW="698400" imgH="419040" progId="Equation.DSMT4">
                  <p:embed/>
                  <p:pic>
                    <p:nvPicPr>
                      <p:cNvPr id="9" name="Object 8">
                        <a:extLst>
                          <a:ext uri="{FF2B5EF4-FFF2-40B4-BE49-F238E27FC236}">
                            <a16:creationId xmlns:a16="http://schemas.microsoft.com/office/drawing/2014/main" id="{432E8A68-B333-4BFF-B9CA-BBA1C5E13771}"/>
                          </a:ext>
                        </a:extLst>
                      </p:cNvPr>
                      <p:cNvPicPr/>
                      <p:nvPr/>
                    </p:nvPicPr>
                    <p:blipFill>
                      <a:blip r:embed="rId21"/>
                      <a:stretch>
                        <a:fillRect/>
                      </a:stretch>
                    </p:blipFill>
                    <p:spPr>
                      <a:xfrm>
                        <a:off x="3699762" y="5043931"/>
                        <a:ext cx="1619250" cy="9747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3A50408D-282F-42D4-8759-332AA3EAF5C6}"/>
              </a:ext>
            </a:extLst>
          </p:cNvPr>
          <p:cNvGraphicFramePr>
            <a:graphicFrameLocks noChangeAspect="1"/>
          </p:cNvGraphicFramePr>
          <p:nvPr>
            <p:extLst>
              <p:ext uri="{D42A27DB-BD31-4B8C-83A1-F6EECF244321}">
                <p14:modId xmlns:p14="http://schemas.microsoft.com/office/powerpoint/2010/main" val="3398007871"/>
              </p:ext>
            </p:extLst>
          </p:nvPr>
        </p:nvGraphicFramePr>
        <p:xfrm>
          <a:off x="5390268" y="5194386"/>
          <a:ext cx="1176337" cy="827088"/>
        </p:xfrm>
        <a:graphic>
          <a:graphicData uri="http://schemas.openxmlformats.org/presentationml/2006/ole">
            <mc:AlternateContent xmlns:mc="http://schemas.openxmlformats.org/markup-compatibility/2006">
              <mc:Choice xmlns:v="urn:schemas-microsoft-com:vml" Requires="v">
                <p:oleObj spid="_x0000_s550954" name="Equation" r:id="rId22" imgW="507960" imgH="355320" progId="Equation.DSMT4">
                  <p:embed/>
                </p:oleObj>
              </mc:Choice>
              <mc:Fallback>
                <p:oleObj name="Equation" r:id="rId22" imgW="507960" imgH="355320" progId="Equation.DSMT4">
                  <p:embed/>
                  <p:pic>
                    <p:nvPicPr>
                      <p:cNvPr id="12" name="Object 11">
                        <a:extLst>
                          <a:ext uri="{FF2B5EF4-FFF2-40B4-BE49-F238E27FC236}">
                            <a16:creationId xmlns:a16="http://schemas.microsoft.com/office/drawing/2014/main" id="{4EC1E8C0-570B-4F0A-B6B7-BC41EA2A48B6}"/>
                          </a:ext>
                        </a:extLst>
                      </p:cNvPr>
                      <p:cNvPicPr/>
                      <p:nvPr/>
                    </p:nvPicPr>
                    <p:blipFill>
                      <a:blip r:embed="rId23"/>
                      <a:stretch>
                        <a:fillRect/>
                      </a:stretch>
                    </p:blipFill>
                    <p:spPr>
                      <a:xfrm>
                        <a:off x="5390268" y="5194386"/>
                        <a:ext cx="1176337" cy="82708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BE9E4033-1D75-47F2-BFD1-1E3843B8D47A}"/>
              </a:ext>
            </a:extLst>
          </p:cNvPr>
          <p:cNvGraphicFramePr>
            <a:graphicFrameLocks noChangeAspect="1"/>
          </p:cNvGraphicFramePr>
          <p:nvPr>
            <p:extLst>
              <p:ext uri="{D42A27DB-BD31-4B8C-83A1-F6EECF244321}">
                <p14:modId xmlns:p14="http://schemas.microsoft.com/office/powerpoint/2010/main" val="3455565281"/>
              </p:ext>
            </p:extLst>
          </p:nvPr>
        </p:nvGraphicFramePr>
        <p:xfrm>
          <a:off x="7897813" y="5431544"/>
          <a:ext cx="1060450" cy="442912"/>
        </p:xfrm>
        <a:graphic>
          <a:graphicData uri="http://schemas.openxmlformats.org/presentationml/2006/ole">
            <mc:AlternateContent xmlns:mc="http://schemas.openxmlformats.org/markup-compatibility/2006">
              <mc:Choice xmlns:v="urn:schemas-microsoft-com:vml" Requires="v">
                <p:oleObj spid="_x0000_s550955" name="Equation" r:id="rId24" imgW="457200" imgH="190440" progId="Equation.DSMT4">
                  <p:embed/>
                </p:oleObj>
              </mc:Choice>
              <mc:Fallback>
                <p:oleObj name="Equation" r:id="rId24" imgW="457200" imgH="190440" progId="Equation.DSMT4">
                  <p:embed/>
                  <p:pic>
                    <p:nvPicPr>
                      <p:cNvPr id="13" name="Object 12">
                        <a:extLst>
                          <a:ext uri="{FF2B5EF4-FFF2-40B4-BE49-F238E27FC236}">
                            <a16:creationId xmlns:a16="http://schemas.microsoft.com/office/drawing/2014/main" id="{9275AEC6-62BB-441C-8626-40AF554F7AC1}"/>
                          </a:ext>
                        </a:extLst>
                      </p:cNvPr>
                      <p:cNvPicPr/>
                      <p:nvPr/>
                    </p:nvPicPr>
                    <p:blipFill>
                      <a:blip r:embed="rId25"/>
                      <a:stretch>
                        <a:fillRect/>
                      </a:stretch>
                    </p:blipFill>
                    <p:spPr>
                      <a:xfrm>
                        <a:off x="7897813" y="5431544"/>
                        <a:ext cx="1060450" cy="44291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21A543DF-C7FD-4B74-A9A5-6C27772E3334}"/>
              </a:ext>
            </a:extLst>
          </p:cNvPr>
          <p:cNvGraphicFramePr>
            <a:graphicFrameLocks noChangeAspect="1"/>
          </p:cNvGraphicFramePr>
          <p:nvPr>
            <p:extLst>
              <p:ext uri="{D42A27DB-BD31-4B8C-83A1-F6EECF244321}">
                <p14:modId xmlns:p14="http://schemas.microsoft.com/office/powerpoint/2010/main" val="2066078036"/>
              </p:ext>
            </p:extLst>
          </p:nvPr>
        </p:nvGraphicFramePr>
        <p:xfrm>
          <a:off x="6494463" y="5224463"/>
          <a:ext cx="1352550" cy="827087"/>
        </p:xfrm>
        <a:graphic>
          <a:graphicData uri="http://schemas.openxmlformats.org/presentationml/2006/ole">
            <mc:AlternateContent xmlns:mc="http://schemas.openxmlformats.org/markup-compatibility/2006">
              <mc:Choice xmlns:v="urn:schemas-microsoft-com:vml" Requires="v">
                <p:oleObj spid="_x0000_s550956" name="Equation" r:id="rId26" imgW="583920" imgH="355320" progId="Equation.DSMT4">
                  <p:embed/>
                </p:oleObj>
              </mc:Choice>
              <mc:Fallback>
                <p:oleObj name="Equation" r:id="rId26" imgW="583920" imgH="355320" progId="Equation.DSMT4">
                  <p:embed/>
                  <p:pic>
                    <p:nvPicPr>
                      <p:cNvPr id="16" name="Object 15">
                        <a:extLst>
                          <a:ext uri="{FF2B5EF4-FFF2-40B4-BE49-F238E27FC236}">
                            <a16:creationId xmlns:a16="http://schemas.microsoft.com/office/drawing/2014/main" id="{3A50408D-282F-42D4-8759-332AA3EAF5C6}"/>
                          </a:ext>
                        </a:extLst>
                      </p:cNvPr>
                      <p:cNvPicPr/>
                      <p:nvPr/>
                    </p:nvPicPr>
                    <p:blipFill>
                      <a:blip r:embed="rId27"/>
                      <a:stretch>
                        <a:fillRect/>
                      </a:stretch>
                    </p:blipFill>
                    <p:spPr>
                      <a:xfrm>
                        <a:off x="6494463" y="5224463"/>
                        <a:ext cx="1352550" cy="827087"/>
                      </a:xfrm>
                      <a:prstGeom prst="rect">
                        <a:avLst/>
                      </a:prstGeom>
                    </p:spPr>
                  </p:pic>
                </p:oleObj>
              </mc:Fallback>
            </mc:AlternateContent>
          </a:graphicData>
        </a:graphic>
      </p:graphicFrame>
      <p:pic>
        <p:nvPicPr>
          <p:cNvPr id="22" name="Audio 21">
            <a:hlinkClick r:id="" action="ppaction://media"/>
            <a:extLst>
              <a:ext uri="{FF2B5EF4-FFF2-40B4-BE49-F238E27FC236}">
                <a16:creationId xmlns:a16="http://schemas.microsoft.com/office/drawing/2014/main" id="{3AE1C6E2-0DB7-4A96-A445-69DADF3F8270}"/>
              </a:ext>
            </a:extLst>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03171337"/>
      </p:ext>
    </p:extLst>
  </p:cSld>
  <p:clrMapOvr>
    <a:masterClrMapping/>
  </p:clrMapOvr>
  <mc:AlternateContent xmlns:mc="http://schemas.openxmlformats.org/markup-compatibility/2006">
    <mc:Choice xmlns:p14="http://schemas.microsoft.com/office/powerpoint/2010/main" Requires="p14">
      <p:transition spd="slow" p14:dur="2000" advTm="139621"/>
    </mc:Choice>
    <mc:Fallback>
      <p:transition spd="slow" advTm="13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4A4B-8278-4369-8437-D504945C0A2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42D86E18-592A-45B1-98EF-F665E49B3A9C}"/>
              </a:ext>
            </a:extLst>
          </p:cNvPr>
          <p:cNvSpPr>
            <a:spLocks noGrp="1"/>
          </p:cNvSpPr>
          <p:nvPr>
            <p:ph idx="1"/>
          </p:nvPr>
        </p:nvSpPr>
        <p:spPr/>
        <p:txBody>
          <a:bodyPr/>
          <a:lstStyle/>
          <a:p>
            <a:r>
              <a:rPr lang="en-US" dirty="0"/>
              <a:t>Consider the following real matrix:</a:t>
            </a:r>
          </a:p>
        </p:txBody>
      </p:sp>
      <p:sp>
        <p:nvSpPr>
          <p:cNvPr id="4" name="Footer Placeholder 3">
            <a:extLst>
              <a:ext uri="{FF2B5EF4-FFF2-40B4-BE49-F238E27FC236}">
                <a16:creationId xmlns:a16="http://schemas.microsoft.com/office/drawing/2014/main" id="{5FCFAAD3-1FA4-43EA-9B78-1DFA7422B42D}"/>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85EC4D5-59C2-4C8A-B0AF-6E6CEB1BDDF9}"/>
              </a:ext>
            </a:extLst>
          </p:cNvPr>
          <p:cNvSpPr>
            <a:spLocks noGrp="1"/>
          </p:cNvSpPr>
          <p:nvPr>
            <p:ph type="sldNum" sz="quarter" idx="12"/>
          </p:nvPr>
        </p:nvSpPr>
        <p:spPr/>
        <p:txBody>
          <a:bodyPr/>
          <a:lstStyle/>
          <a:p>
            <a:fld id="{42EF6DC8-DA9C-4533-8A40-BB00A2545AF8}" type="slidenum">
              <a:rPr lang="en-CA" smtClean="0"/>
              <a:pPr/>
              <a:t>29</a:t>
            </a:fld>
            <a:endParaRPr lang="en-CA"/>
          </a:p>
        </p:txBody>
      </p:sp>
      <p:graphicFrame>
        <p:nvGraphicFramePr>
          <p:cNvPr id="6" name="Object 5">
            <a:extLst>
              <a:ext uri="{FF2B5EF4-FFF2-40B4-BE49-F238E27FC236}">
                <a16:creationId xmlns:a16="http://schemas.microsoft.com/office/drawing/2014/main" id="{3A49EDC3-C40D-41C5-A3C8-C5A1F5B971AD}"/>
              </a:ext>
            </a:extLst>
          </p:cNvPr>
          <p:cNvGraphicFramePr>
            <a:graphicFrameLocks noChangeAspect="1"/>
          </p:cNvGraphicFramePr>
          <p:nvPr>
            <p:extLst>
              <p:ext uri="{D42A27DB-BD31-4B8C-83A1-F6EECF244321}">
                <p14:modId xmlns:p14="http://schemas.microsoft.com/office/powerpoint/2010/main" val="1878384034"/>
              </p:ext>
            </p:extLst>
          </p:nvPr>
        </p:nvGraphicFramePr>
        <p:xfrm>
          <a:off x="1396910" y="1942308"/>
          <a:ext cx="3689350" cy="1798637"/>
        </p:xfrm>
        <a:graphic>
          <a:graphicData uri="http://schemas.openxmlformats.org/presentationml/2006/ole">
            <mc:AlternateContent xmlns:mc="http://schemas.openxmlformats.org/markup-compatibility/2006">
              <mc:Choice xmlns:v="urn:schemas-microsoft-com:vml" Requires="v">
                <p:oleObj spid="_x0000_s551947" name="Equation" r:id="rId6" imgW="1587240" imgH="774360" progId="Equation.DSMT4">
                  <p:embed/>
                </p:oleObj>
              </mc:Choice>
              <mc:Fallback>
                <p:oleObj name="Equation" r:id="rId6" imgW="1587240" imgH="774360" progId="Equation.DSMT4">
                  <p:embed/>
                  <p:pic>
                    <p:nvPicPr>
                      <p:cNvPr id="22" name="Object 21">
                        <a:extLst>
                          <a:ext uri="{FF2B5EF4-FFF2-40B4-BE49-F238E27FC236}">
                            <a16:creationId xmlns:a16="http://schemas.microsoft.com/office/drawing/2014/main" id="{B7CF5104-4CF6-4ADF-83C3-A7B82BD930DB}"/>
                          </a:ext>
                        </a:extLst>
                      </p:cNvPr>
                      <p:cNvPicPr/>
                      <p:nvPr/>
                    </p:nvPicPr>
                    <p:blipFill>
                      <a:blip r:embed="rId7"/>
                      <a:stretch>
                        <a:fillRect/>
                      </a:stretch>
                    </p:blipFill>
                    <p:spPr>
                      <a:xfrm>
                        <a:off x="1396910" y="1942308"/>
                        <a:ext cx="3689350" cy="179863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B8E4EAE-005D-4BA4-B366-4BEBD61603E9}"/>
              </a:ext>
            </a:extLst>
          </p:cNvPr>
          <p:cNvGraphicFramePr>
            <a:graphicFrameLocks noChangeAspect="1"/>
          </p:cNvGraphicFramePr>
          <p:nvPr>
            <p:extLst>
              <p:ext uri="{D42A27DB-BD31-4B8C-83A1-F6EECF244321}">
                <p14:modId xmlns:p14="http://schemas.microsoft.com/office/powerpoint/2010/main" val="2933845267"/>
              </p:ext>
            </p:extLst>
          </p:nvPr>
        </p:nvGraphicFramePr>
        <p:xfrm>
          <a:off x="169863" y="3708400"/>
          <a:ext cx="4152900" cy="2632075"/>
        </p:xfrm>
        <a:graphic>
          <a:graphicData uri="http://schemas.openxmlformats.org/presentationml/2006/ole">
            <mc:AlternateContent xmlns:mc="http://schemas.openxmlformats.org/markup-compatibility/2006">
              <mc:Choice xmlns:v="urn:schemas-microsoft-com:vml" Requires="v">
                <p:oleObj spid="_x0000_s551948" name="Equation" r:id="rId8" imgW="1790640" imgH="1130040" progId="Equation.DSMT4">
                  <p:embed/>
                </p:oleObj>
              </mc:Choice>
              <mc:Fallback>
                <p:oleObj name="Equation" r:id="rId8" imgW="1790640" imgH="1130040" progId="Equation.DSMT4">
                  <p:embed/>
                  <p:pic>
                    <p:nvPicPr>
                      <p:cNvPr id="6" name="Object 5">
                        <a:extLst>
                          <a:ext uri="{FF2B5EF4-FFF2-40B4-BE49-F238E27FC236}">
                            <a16:creationId xmlns:a16="http://schemas.microsoft.com/office/drawing/2014/main" id="{431CCE2D-DDD7-4B10-8EE3-C00C80566560}"/>
                          </a:ext>
                        </a:extLst>
                      </p:cNvPr>
                      <p:cNvPicPr/>
                      <p:nvPr/>
                    </p:nvPicPr>
                    <p:blipFill>
                      <a:blip r:embed="rId9"/>
                      <a:stretch>
                        <a:fillRect/>
                      </a:stretch>
                    </p:blipFill>
                    <p:spPr>
                      <a:xfrm>
                        <a:off x="169863" y="3708400"/>
                        <a:ext cx="4152900" cy="26320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2394BEF-8F5B-42B2-9D45-B715C298D196}"/>
              </a:ext>
            </a:extLst>
          </p:cNvPr>
          <p:cNvGraphicFramePr>
            <a:graphicFrameLocks noChangeAspect="1"/>
          </p:cNvGraphicFramePr>
          <p:nvPr>
            <p:extLst>
              <p:ext uri="{D42A27DB-BD31-4B8C-83A1-F6EECF244321}">
                <p14:modId xmlns:p14="http://schemas.microsoft.com/office/powerpoint/2010/main" val="980089620"/>
              </p:ext>
            </p:extLst>
          </p:nvPr>
        </p:nvGraphicFramePr>
        <p:xfrm>
          <a:off x="4195763" y="3741738"/>
          <a:ext cx="4332287" cy="2635250"/>
        </p:xfrm>
        <a:graphic>
          <a:graphicData uri="http://schemas.openxmlformats.org/presentationml/2006/ole">
            <mc:AlternateContent xmlns:mc="http://schemas.openxmlformats.org/markup-compatibility/2006">
              <mc:Choice xmlns:v="urn:schemas-microsoft-com:vml" Requires="v">
                <p:oleObj spid="_x0000_s551949" name="Equation" r:id="rId10" imgW="1866600" imgH="1130040" progId="Equation.DSMT4">
                  <p:embed/>
                </p:oleObj>
              </mc:Choice>
              <mc:Fallback>
                <p:oleObj name="Equation" r:id="rId10" imgW="1866600" imgH="1130040" progId="Equation.DSMT4">
                  <p:embed/>
                  <p:pic>
                    <p:nvPicPr>
                      <p:cNvPr id="7" name="Object 6">
                        <a:extLst>
                          <a:ext uri="{FF2B5EF4-FFF2-40B4-BE49-F238E27FC236}">
                            <a16:creationId xmlns:a16="http://schemas.microsoft.com/office/drawing/2014/main" id="{4585E310-E391-4FC2-898B-BE3D55E5C5C7}"/>
                          </a:ext>
                        </a:extLst>
                      </p:cNvPr>
                      <p:cNvPicPr/>
                      <p:nvPr/>
                    </p:nvPicPr>
                    <p:blipFill>
                      <a:blip r:embed="rId11"/>
                      <a:stretch>
                        <a:fillRect/>
                      </a:stretch>
                    </p:blipFill>
                    <p:spPr>
                      <a:xfrm>
                        <a:off x="4195763" y="3741738"/>
                        <a:ext cx="4332287" cy="26352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B0B0CFDE-6AB1-40F1-AD41-577B4D296F9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73301584"/>
      </p:ext>
    </p:extLst>
  </p:cSld>
  <p:clrMapOvr>
    <a:masterClrMapping/>
  </p:clrMapOvr>
  <mc:AlternateContent xmlns:mc="http://schemas.openxmlformats.org/markup-compatibility/2006">
    <mc:Choice xmlns:p14="http://schemas.microsoft.com/office/powerpoint/2010/main" Requires="p14">
      <p:transition spd="slow" p14:dur="2000" advTm="62479"/>
    </mc:Choice>
    <mc:Fallback>
      <p:transition spd="slow" advTm="6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  is said to be </a:t>
            </a:r>
            <a:r>
              <a:rPr lang="en-US" i="1" dirty="0"/>
              <a:t>self-adjoint</a:t>
            </a:r>
            <a:r>
              <a:rPr lang="en-US" dirty="0"/>
              <a:t> if </a:t>
            </a:r>
          </a:p>
          <a:p>
            <a:endParaRPr lang="en-US" dirty="0"/>
          </a:p>
          <a:p>
            <a:endParaRPr lang="en-US" dirty="0"/>
          </a:p>
          <a:p>
            <a:pPr marL="0" indent="0">
              <a:buNone/>
            </a:pPr>
            <a:r>
              <a:rPr lang="en-US" dirty="0"/>
              <a:t>      for all vectors </a:t>
            </a:r>
            <a:r>
              <a:rPr lang="en-US" b="1" dirty="0">
                <a:latin typeface="Times New Roman" panose="02020603050405020304" pitchFamily="18" charset="0"/>
              </a:rPr>
              <a:t>u</a:t>
            </a:r>
            <a:r>
              <a:rPr lang="en-US" dirty="0">
                <a:latin typeface="Times New Roman" panose="02020603050405020304" pitchFamily="18" charset="0"/>
              </a:rPr>
              <a:t>, </a:t>
            </a:r>
            <a:r>
              <a:rPr lang="en-US" b="1" dirty="0">
                <a:latin typeface="Times New Roman" panose="02020603050405020304" pitchFamily="18" charset="0"/>
              </a:rPr>
              <a:t>v</a:t>
            </a:r>
            <a:r>
              <a:rPr lang="en-US" dirty="0">
                <a:latin typeface="Times New Roman" panose="02020603050405020304" pitchFamily="18" charset="0"/>
              </a:rPr>
              <a:t> ∈ </a:t>
            </a:r>
            <a:r>
              <a:rPr lang="en-US" b="1" dirty="0">
                <a:latin typeface="Edwardian Script ITC" panose="030303020407070D0804" pitchFamily="66" charset="0"/>
              </a:rPr>
              <a:t>U</a:t>
            </a:r>
            <a:endParaRPr lang="en-US" dirty="0"/>
          </a:p>
          <a:p>
            <a:pPr marL="0" indent="0">
              <a:buNone/>
            </a:pPr>
            <a:endParaRPr lang="en-US" dirty="0"/>
          </a:p>
          <a:p>
            <a:r>
              <a:rPr lang="en-US" dirty="0"/>
              <a:t>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  is said to be </a:t>
            </a:r>
            <a:r>
              <a:rPr lang="en-US" i="1" dirty="0"/>
              <a:t>skew-adjoint</a:t>
            </a:r>
            <a:r>
              <a:rPr lang="en-US" dirty="0"/>
              <a:t> if </a:t>
            </a:r>
          </a:p>
          <a:p>
            <a:endParaRPr lang="en-US" dirty="0"/>
          </a:p>
          <a:p>
            <a:endParaRPr lang="en-US" dirty="0"/>
          </a:p>
          <a:p>
            <a:pPr marL="0" indent="0">
              <a:buNone/>
            </a:pPr>
            <a:r>
              <a:rPr lang="en-US" dirty="0"/>
              <a:t>      for all vectors </a:t>
            </a:r>
            <a:r>
              <a:rPr lang="en-US" b="1" dirty="0">
                <a:latin typeface="Times New Roman" panose="02020603050405020304" pitchFamily="18" charset="0"/>
              </a:rPr>
              <a:t>u</a:t>
            </a:r>
            <a:r>
              <a:rPr lang="en-US" dirty="0">
                <a:latin typeface="Times New Roman" panose="02020603050405020304" pitchFamily="18" charset="0"/>
              </a:rPr>
              <a:t>, </a:t>
            </a:r>
            <a:r>
              <a:rPr lang="en-US" b="1" dirty="0">
                <a:latin typeface="Times New Roman" panose="02020603050405020304" pitchFamily="18" charset="0"/>
              </a:rPr>
              <a:t>v</a:t>
            </a:r>
            <a:r>
              <a:rPr lang="en-US" dirty="0">
                <a:latin typeface="Times New Roman" panose="02020603050405020304" pitchFamily="18" charset="0"/>
              </a:rPr>
              <a:t> ∈ </a:t>
            </a:r>
            <a:r>
              <a:rPr lang="en-US" b="1" dirty="0">
                <a:latin typeface="Edwardian Script ITC" panose="030303020407070D0804" pitchFamily="66" charset="0"/>
              </a:rPr>
              <a:t>U</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3" name="Object 12">
            <a:extLst>
              <a:ext uri="{FF2B5EF4-FFF2-40B4-BE49-F238E27FC236}">
                <a16:creationId xmlns:a16="http://schemas.microsoft.com/office/drawing/2014/main" id="{AFE39013-E91E-4B1B-A7D9-7362C155972F}"/>
              </a:ext>
            </a:extLst>
          </p:cNvPr>
          <p:cNvGraphicFramePr>
            <a:graphicFrameLocks noChangeAspect="1"/>
          </p:cNvGraphicFramePr>
          <p:nvPr>
            <p:extLst>
              <p:ext uri="{D42A27DB-BD31-4B8C-83A1-F6EECF244321}">
                <p14:modId xmlns:p14="http://schemas.microsoft.com/office/powerpoint/2010/main" val="2998000252"/>
              </p:ext>
            </p:extLst>
          </p:nvPr>
        </p:nvGraphicFramePr>
        <p:xfrm>
          <a:off x="3509963" y="2103438"/>
          <a:ext cx="2122487" cy="500062"/>
        </p:xfrm>
        <a:graphic>
          <a:graphicData uri="http://schemas.openxmlformats.org/presentationml/2006/ole">
            <mc:AlternateContent xmlns:mc="http://schemas.openxmlformats.org/markup-compatibility/2006">
              <mc:Choice xmlns:v="urn:schemas-microsoft-com:vml" Requires="v">
                <p:oleObj spid="_x0000_s515188" name="Equation" r:id="rId6" imgW="914400" imgH="215640" progId="Equation.DSMT4">
                  <p:embed/>
                </p:oleObj>
              </mc:Choice>
              <mc:Fallback>
                <p:oleObj name="Equation" r:id="rId6" imgW="914400" imgH="21564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7"/>
                      <a:stretch>
                        <a:fillRect/>
                      </a:stretch>
                    </p:blipFill>
                    <p:spPr>
                      <a:xfrm>
                        <a:off x="3509963" y="2103438"/>
                        <a:ext cx="2122487" cy="5000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3C11930-FEC8-4752-8F65-946BCEC15354}"/>
              </a:ext>
            </a:extLst>
          </p:cNvPr>
          <p:cNvGraphicFramePr>
            <a:graphicFrameLocks noChangeAspect="1"/>
          </p:cNvGraphicFramePr>
          <p:nvPr>
            <p:extLst>
              <p:ext uri="{D42A27DB-BD31-4B8C-83A1-F6EECF244321}">
                <p14:modId xmlns:p14="http://schemas.microsoft.com/office/powerpoint/2010/main" val="3776549778"/>
              </p:ext>
            </p:extLst>
          </p:nvPr>
        </p:nvGraphicFramePr>
        <p:xfrm>
          <a:off x="3509963" y="4179888"/>
          <a:ext cx="2328863" cy="500062"/>
        </p:xfrm>
        <a:graphic>
          <a:graphicData uri="http://schemas.openxmlformats.org/presentationml/2006/ole">
            <mc:AlternateContent xmlns:mc="http://schemas.openxmlformats.org/markup-compatibility/2006">
              <mc:Choice xmlns:v="urn:schemas-microsoft-com:vml" Requires="v">
                <p:oleObj spid="_x0000_s515189" name="Equation" r:id="rId8" imgW="1002960" imgH="215640" progId="Equation.DSMT4">
                  <p:embed/>
                </p:oleObj>
              </mc:Choice>
              <mc:Fallback>
                <p:oleObj name="Equation" r:id="rId8" imgW="1002960" imgH="215640" progId="Equation.DSMT4">
                  <p:embed/>
                  <p:pic>
                    <p:nvPicPr>
                      <p:cNvPr id="13" name="Object 12">
                        <a:extLst>
                          <a:ext uri="{FF2B5EF4-FFF2-40B4-BE49-F238E27FC236}">
                            <a16:creationId xmlns:a16="http://schemas.microsoft.com/office/drawing/2014/main" id="{AFE39013-E91E-4B1B-A7D9-7362C155972F}"/>
                          </a:ext>
                        </a:extLst>
                      </p:cNvPr>
                      <p:cNvPicPr/>
                      <p:nvPr/>
                    </p:nvPicPr>
                    <p:blipFill>
                      <a:blip r:embed="rId9"/>
                      <a:stretch>
                        <a:fillRect/>
                      </a:stretch>
                    </p:blipFill>
                    <p:spPr>
                      <a:xfrm>
                        <a:off x="3509963" y="4179888"/>
                        <a:ext cx="2328863" cy="50006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911F6608-9038-4FEC-A473-9A74D6D99F2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mc:Choice xmlns:p14="http://schemas.microsoft.com/office/powerpoint/2010/main" Requires="p14">
      <p:transition spd="slow" p14:dur="2000" advTm="44867"/>
    </mc:Choice>
    <mc:Fallback>
      <p:transition spd="slow" advTm="44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what a self-adjoint and skew-adjoint linear operator is</a:t>
            </a:r>
          </a:p>
          <a:p>
            <a:pPr lvl="1"/>
            <a:r>
              <a:rPr lang="en-US" dirty="0"/>
              <a:t>Understand that a real symmetric matrix is self-adjoint</a:t>
            </a:r>
            <a:br>
              <a:rPr lang="en-US" dirty="0"/>
            </a:br>
            <a:r>
              <a:rPr lang="en-US" dirty="0"/>
              <a:t>                        and a real skew-symmetric matrix is skew-adjoint</a:t>
            </a:r>
          </a:p>
          <a:p>
            <a:pPr lvl="1"/>
            <a:r>
              <a:rPr lang="en-US" dirty="0"/>
              <a:t>Understand that a complex conjugate symmetric matrix is self-adjoint, and a conjugate skew-symmetric matrix is skew-adjoint</a:t>
            </a:r>
          </a:p>
          <a:p>
            <a:pPr lvl="1"/>
            <a:r>
              <a:rPr lang="en-US" dirty="0"/>
              <a:t>Know that every linear operator is the sum of a self-adjoint and a skew-adjoint linear operator</a:t>
            </a:r>
          </a:p>
          <a:p>
            <a:pPr lvl="1"/>
            <a:r>
              <a:rPr lang="en-US" dirty="0"/>
              <a:t>Know the defining feature of a self-adjoint operator is</a:t>
            </a:r>
          </a:p>
          <a:p>
            <a:pPr lvl="1"/>
            <a:endParaRPr lang="en-US" dirty="0"/>
          </a:p>
          <a:p>
            <a:pPr marL="457200" lvl="1" indent="0">
              <a:buNone/>
            </a:pPr>
            <a:r>
              <a:rPr lang="en-US" dirty="0"/>
              <a:t>     and the defining feature of a skew-adjoint operator is</a:t>
            </a:r>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30</a:t>
            </a:fld>
            <a:endParaRPr lang="en-CA"/>
          </a:p>
        </p:txBody>
      </p:sp>
      <p:graphicFrame>
        <p:nvGraphicFramePr>
          <p:cNvPr id="10" name="Object 9">
            <a:extLst>
              <a:ext uri="{FF2B5EF4-FFF2-40B4-BE49-F238E27FC236}">
                <a16:creationId xmlns:a16="http://schemas.microsoft.com/office/drawing/2014/main" id="{FB9C17D9-6096-4C74-9DA9-D85CF6B02A2C}"/>
              </a:ext>
            </a:extLst>
          </p:cNvPr>
          <p:cNvGraphicFramePr>
            <a:graphicFrameLocks noChangeAspect="1"/>
          </p:cNvGraphicFramePr>
          <p:nvPr>
            <p:extLst>
              <p:ext uri="{D42A27DB-BD31-4B8C-83A1-F6EECF244321}">
                <p14:modId xmlns:p14="http://schemas.microsoft.com/office/powerpoint/2010/main" val="487547425"/>
              </p:ext>
            </p:extLst>
          </p:nvPr>
        </p:nvGraphicFramePr>
        <p:xfrm>
          <a:off x="3585369" y="4916663"/>
          <a:ext cx="2125662" cy="501650"/>
        </p:xfrm>
        <a:graphic>
          <a:graphicData uri="http://schemas.openxmlformats.org/presentationml/2006/ole">
            <mc:AlternateContent xmlns:mc="http://schemas.openxmlformats.org/markup-compatibility/2006">
              <mc:Choice xmlns:v="urn:schemas-microsoft-com:vml" Requires="v">
                <p:oleObj spid="_x0000_s526353" name="Equation" r:id="rId6" imgW="914400" imgH="215640" progId="Equation.DSMT4">
                  <p:embed/>
                </p:oleObj>
              </mc:Choice>
              <mc:Fallback>
                <p:oleObj name="Equation" r:id="rId6" imgW="914400" imgH="215640" progId="Equation.DSMT4">
                  <p:embed/>
                  <p:pic>
                    <p:nvPicPr>
                      <p:cNvPr id="25" name="Object 24">
                        <a:extLst>
                          <a:ext uri="{FF2B5EF4-FFF2-40B4-BE49-F238E27FC236}">
                            <a16:creationId xmlns:a16="http://schemas.microsoft.com/office/drawing/2014/main" id="{66AA30C2-BEF3-4840-A63F-048DB107783E}"/>
                          </a:ext>
                        </a:extLst>
                      </p:cNvPr>
                      <p:cNvPicPr/>
                      <p:nvPr/>
                    </p:nvPicPr>
                    <p:blipFill>
                      <a:blip r:embed="rId7"/>
                      <a:stretch>
                        <a:fillRect/>
                      </a:stretch>
                    </p:blipFill>
                    <p:spPr>
                      <a:xfrm>
                        <a:off x="3585369" y="4916663"/>
                        <a:ext cx="2125662" cy="5016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D2DA9C6-74F3-4C9D-963C-9FC7F4920E45}"/>
              </a:ext>
            </a:extLst>
          </p:cNvPr>
          <p:cNvGraphicFramePr>
            <a:graphicFrameLocks noChangeAspect="1"/>
          </p:cNvGraphicFramePr>
          <p:nvPr>
            <p:extLst>
              <p:ext uri="{D42A27DB-BD31-4B8C-83A1-F6EECF244321}">
                <p14:modId xmlns:p14="http://schemas.microsoft.com/office/powerpoint/2010/main" val="655736586"/>
              </p:ext>
            </p:extLst>
          </p:nvPr>
        </p:nvGraphicFramePr>
        <p:xfrm>
          <a:off x="3643844" y="5705475"/>
          <a:ext cx="2330450" cy="501650"/>
        </p:xfrm>
        <a:graphic>
          <a:graphicData uri="http://schemas.openxmlformats.org/presentationml/2006/ole">
            <mc:AlternateContent xmlns:mc="http://schemas.openxmlformats.org/markup-compatibility/2006">
              <mc:Choice xmlns:v="urn:schemas-microsoft-com:vml" Requires="v">
                <p:oleObj spid="_x0000_s526354" name="Equation" r:id="rId8" imgW="1002960" imgH="215640" progId="Equation.DSMT4">
                  <p:embed/>
                </p:oleObj>
              </mc:Choice>
              <mc:Fallback>
                <p:oleObj name="Equation" r:id="rId8" imgW="1002960" imgH="215640" progId="Equation.DSMT4">
                  <p:embed/>
                  <p:pic>
                    <p:nvPicPr>
                      <p:cNvPr id="10" name="Object 9">
                        <a:extLst>
                          <a:ext uri="{FF2B5EF4-FFF2-40B4-BE49-F238E27FC236}">
                            <a16:creationId xmlns:a16="http://schemas.microsoft.com/office/drawing/2014/main" id="{FB9C17D9-6096-4C74-9DA9-D85CF6B02A2C}"/>
                          </a:ext>
                        </a:extLst>
                      </p:cNvPr>
                      <p:cNvPicPr/>
                      <p:nvPr/>
                    </p:nvPicPr>
                    <p:blipFill>
                      <a:blip r:embed="rId9"/>
                      <a:stretch>
                        <a:fillRect/>
                      </a:stretch>
                    </p:blipFill>
                    <p:spPr>
                      <a:xfrm>
                        <a:off x="3643844" y="5705475"/>
                        <a:ext cx="2330450" cy="50165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484E371D-131F-45EF-9E62-F768F3B0A02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67604"/>
    </mc:Choice>
    <mc:Fallback>
      <p:transition spd="slow" advTm="6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https://en.wikipedia.org/wiki/Self-adjoint</a:t>
            </a:r>
          </a:p>
          <a:p>
            <a:pPr marL="0" indent="0">
              <a:buNone/>
            </a:pPr>
            <a:r>
              <a:rPr lang="en-US" dirty="0"/>
              <a:t>[2] 	https://en.wikipedia.org/wiki/Symmetric_matrix</a:t>
            </a:r>
          </a:p>
          <a:p>
            <a:pPr marL="0" indent="0">
              <a:buNone/>
            </a:pPr>
            <a:r>
              <a:rPr lang="en-US" dirty="0"/>
              <a:t>[3]	https://en.wikipedia.org/wiki/Hermitian_matrix</a:t>
            </a:r>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Self-adjoint and skew-adjoint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Self-adjoint operators are critical in your course in quantum mechanics</a:t>
            </a:r>
          </a:p>
          <a:p>
            <a:pPr lvl="1"/>
            <a:r>
              <a:rPr lang="en-US" dirty="0"/>
              <a:t>Operators that extract information about position, momentum, energy, etc. of particles must be self-adjoint</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a:extLst>
              <a:ext uri="{FF2B5EF4-FFF2-40B4-BE49-F238E27FC236}">
                <a16:creationId xmlns:a16="http://schemas.microsoft.com/office/drawing/2014/main" id="{9802F91F-DBB1-44D9-A3AE-352FD27B8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7823432"/>
      </p:ext>
    </p:extLst>
  </p:cSld>
  <p:clrMapOvr>
    <a:masterClrMapping/>
  </p:clrMapOvr>
  <mc:AlternateContent xmlns:mc="http://schemas.openxmlformats.org/markup-compatibility/2006">
    <mc:Choice xmlns:p14="http://schemas.microsoft.com/office/powerpoint/2010/main" Requires="p14">
      <p:transition spd="slow" p14:dur="2000" advTm="28289"/>
    </mc:Choice>
    <mc:Fallback>
      <p:transition spd="slow" advTm="2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Real self-adjoint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The adjoint of a real matrix is the transpose of that matrix</a:t>
            </a:r>
          </a:p>
          <a:p>
            <a:pPr lvl="1"/>
            <a:r>
              <a:rPr lang="en-US" dirty="0"/>
              <a:t>Given a square matrix </a:t>
            </a:r>
            <a:r>
              <a:rPr lang="en-US" i="1" dirty="0"/>
              <a:t>A</a:t>
            </a:r>
            <a:r>
              <a:rPr lang="en-US" dirty="0"/>
              <a:t>, then the entries of  the transpose are:</a:t>
            </a:r>
          </a:p>
          <a:p>
            <a:pPr lvl="1"/>
            <a:endParaRPr lang="en-US" dirty="0"/>
          </a:p>
          <a:p>
            <a:pPr lvl="1"/>
            <a:endParaRPr lang="en-US" dirty="0"/>
          </a:p>
          <a:p>
            <a:pPr lvl="1"/>
            <a:r>
              <a:rPr lang="en-US" dirty="0"/>
              <a:t>For these to be equal, we require</a:t>
            </a:r>
          </a:p>
          <a:p>
            <a:pPr lvl="1"/>
            <a:endParaRPr lang="en-US" dirty="0"/>
          </a:p>
          <a:p>
            <a:pPr lvl="1"/>
            <a:endParaRPr lang="en-US" dirty="0"/>
          </a:p>
          <a:p>
            <a:pPr lvl="1"/>
            <a:r>
              <a:rPr lang="en-US" dirty="0"/>
              <a:t>In other words, a real square matrix is self-adjoint if the entry above the diagonal equals the entry in its reflection through the diagonal</a:t>
            </a:r>
          </a:p>
          <a:p>
            <a:pPr lvl="1"/>
            <a:r>
              <a:rPr lang="en-US" dirty="0"/>
              <a:t>Because of this property, we call such matrices </a:t>
            </a:r>
            <a:r>
              <a:rPr lang="en-US" i="1" dirty="0"/>
              <a:t>symmetric</a:t>
            </a:r>
            <a:r>
              <a:rPr lang="en-US" dirty="0"/>
              <a:t>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a:extLst>
              <a:ext uri="{FF2B5EF4-FFF2-40B4-BE49-F238E27FC236}">
                <a16:creationId xmlns:a16="http://schemas.microsoft.com/office/drawing/2014/main" id="{EEEAB8F9-21B7-4203-B406-33531AB303DE}"/>
              </a:ext>
            </a:extLst>
          </p:cNvPr>
          <p:cNvGraphicFramePr>
            <a:graphicFrameLocks noChangeAspect="1"/>
          </p:cNvGraphicFramePr>
          <p:nvPr>
            <p:extLst>
              <p:ext uri="{D42A27DB-BD31-4B8C-83A1-F6EECF244321}">
                <p14:modId xmlns:p14="http://schemas.microsoft.com/office/powerpoint/2010/main" val="3166633917"/>
              </p:ext>
            </p:extLst>
          </p:nvPr>
        </p:nvGraphicFramePr>
        <p:xfrm>
          <a:off x="3620272" y="2545533"/>
          <a:ext cx="1593850" cy="617538"/>
        </p:xfrm>
        <a:graphic>
          <a:graphicData uri="http://schemas.openxmlformats.org/presentationml/2006/ole">
            <mc:AlternateContent xmlns:mc="http://schemas.openxmlformats.org/markup-compatibility/2006">
              <mc:Choice xmlns:v="urn:schemas-microsoft-com:vml" Requires="v">
                <p:oleObj spid="_x0000_s527380" name="Equation" r:id="rId6" imgW="685800" imgH="266400" progId="Equation.DSMT4">
                  <p:embed/>
                </p:oleObj>
              </mc:Choice>
              <mc:Fallback>
                <p:oleObj name="Equation" r:id="rId6" imgW="685800" imgH="266400" progId="Equation.DSMT4">
                  <p:embed/>
                  <p:pic>
                    <p:nvPicPr>
                      <p:cNvPr id="22" name="Object 21">
                        <a:extLst>
                          <a:ext uri="{FF2B5EF4-FFF2-40B4-BE49-F238E27FC236}">
                            <a16:creationId xmlns:a16="http://schemas.microsoft.com/office/drawing/2014/main" id="{B7CF5104-4CF6-4ADF-83C3-A7B82BD930DB}"/>
                          </a:ext>
                        </a:extLst>
                      </p:cNvPr>
                      <p:cNvPicPr/>
                      <p:nvPr/>
                    </p:nvPicPr>
                    <p:blipFill>
                      <a:blip r:embed="rId7"/>
                      <a:stretch>
                        <a:fillRect/>
                      </a:stretch>
                    </p:blipFill>
                    <p:spPr>
                      <a:xfrm>
                        <a:off x="3620272" y="2545533"/>
                        <a:ext cx="1593850" cy="6175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D1A30AE-07CF-4A11-95DF-47BC004573C6}"/>
              </a:ext>
            </a:extLst>
          </p:cNvPr>
          <p:cNvGraphicFramePr>
            <a:graphicFrameLocks noChangeAspect="1"/>
          </p:cNvGraphicFramePr>
          <p:nvPr>
            <p:extLst>
              <p:ext uri="{D42A27DB-BD31-4B8C-83A1-F6EECF244321}">
                <p14:modId xmlns:p14="http://schemas.microsoft.com/office/powerpoint/2010/main" val="3458252853"/>
              </p:ext>
            </p:extLst>
          </p:nvPr>
        </p:nvGraphicFramePr>
        <p:xfrm>
          <a:off x="3840934" y="3628231"/>
          <a:ext cx="1152525" cy="469900"/>
        </p:xfrm>
        <a:graphic>
          <a:graphicData uri="http://schemas.openxmlformats.org/presentationml/2006/ole">
            <mc:AlternateContent xmlns:mc="http://schemas.openxmlformats.org/markup-compatibility/2006">
              <mc:Choice xmlns:v="urn:schemas-microsoft-com:vml" Requires="v">
                <p:oleObj spid="_x0000_s527381" name="Equation" r:id="rId8" imgW="495000" imgH="203040" progId="Equation.DSMT4">
                  <p:embed/>
                </p:oleObj>
              </mc:Choice>
              <mc:Fallback>
                <p:oleObj name="Equation" r:id="rId8" imgW="495000" imgH="203040" progId="Equation.DSMT4">
                  <p:embed/>
                  <p:pic>
                    <p:nvPicPr>
                      <p:cNvPr id="6" name="Object 5">
                        <a:extLst>
                          <a:ext uri="{FF2B5EF4-FFF2-40B4-BE49-F238E27FC236}">
                            <a16:creationId xmlns:a16="http://schemas.microsoft.com/office/drawing/2014/main" id="{EEEAB8F9-21B7-4203-B406-33531AB303DE}"/>
                          </a:ext>
                        </a:extLst>
                      </p:cNvPr>
                      <p:cNvPicPr/>
                      <p:nvPr/>
                    </p:nvPicPr>
                    <p:blipFill>
                      <a:blip r:embed="rId9"/>
                      <a:stretch>
                        <a:fillRect/>
                      </a:stretch>
                    </p:blipFill>
                    <p:spPr>
                      <a:xfrm>
                        <a:off x="3840934" y="3628231"/>
                        <a:ext cx="1152525" cy="46990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7DE050C4-2CAB-4BFD-AD02-23AD6410215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67864195"/>
      </p:ext>
    </p:extLst>
  </p:cSld>
  <p:clrMapOvr>
    <a:masterClrMapping/>
  </p:clrMapOvr>
  <mc:AlternateContent xmlns:mc="http://schemas.openxmlformats.org/markup-compatibility/2006">
    <mc:Choice xmlns:p14="http://schemas.microsoft.com/office/powerpoint/2010/main" Requires="p14">
      <p:transition spd="slow" p14:dur="2000" advTm="53620"/>
    </mc:Choice>
    <mc:Fallback>
      <p:transition spd="slow" advTm="5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of a symmetric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following matrix is symmetric,</a:t>
            </a:r>
            <a:br>
              <a:rPr lang="en-US" dirty="0"/>
            </a:br>
            <a:r>
              <a:rPr lang="en-US" dirty="0"/>
              <a:t>	and is therefore is self-adjoint:</a:t>
            </a:r>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Self-adjoint and skew-adjoint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22" name="Object 21">
            <a:extLst>
              <a:ext uri="{FF2B5EF4-FFF2-40B4-BE49-F238E27FC236}">
                <a16:creationId xmlns:a16="http://schemas.microsoft.com/office/drawing/2014/main" id="{B7CF5104-4CF6-4ADF-83C3-A7B82BD930DB}"/>
              </a:ext>
            </a:extLst>
          </p:cNvPr>
          <p:cNvGraphicFramePr>
            <a:graphicFrameLocks noChangeAspect="1"/>
          </p:cNvGraphicFramePr>
          <p:nvPr>
            <p:extLst>
              <p:ext uri="{D42A27DB-BD31-4B8C-83A1-F6EECF244321}">
                <p14:modId xmlns:p14="http://schemas.microsoft.com/office/powerpoint/2010/main" val="2556917740"/>
              </p:ext>
            </p:extLst>
          </p:nvPr>
        </p:nvGraphicFramePr>
        <p:xfrm>
          <a:off x="2516868" y="2395810"/>
          <a:ext cx="3867150" cy="1798637"/>
        </p:xfrm>
        <a:graphic>
          <a:graphicData uri="http://schemas.openxmlformats.org/presentationml/2006/ole">
            <mc:AlternateContent xmlns:mc="http://schemas.openxmlformats.org/markup-compatibility/2006">
              <mc:Choice xmlns:v="urn:schemas-microsoft-com:vml" Requires="v">
                <p:oleObj spid="_x0000_s528406" name="Equation" r:id="rId6" imgW="1663560" imgH="774360" progId="Equation.DSMT4">
                  <p:embed/>
                </p:oleObj>
              </mc:Choice>
              <mc:Fallback>
                <p:oleObj name="Equation" r:id="rId6" imgW="1663560" imgH="774360" progId="Equation.DSMT4">
                  <p:embed/>
                  <p:pic>
                    <p:nvPicPr>
                      <p:cNvPr id="22" name="Object 21">
                        <a:extLst>
                          <a:ext uri="{FF2B5EF4-FFF2-40B4-BE49-F238E27FC236}">
                            <a16:creationId xmlns:a16="http://schemas.microsoft.com/office/drawing/2014/main" id="{B7CF5104-4CF6-4ADF-83C3-A7B82BD930DB}"/>
                          </a:ext>
                        </a:extLst>
                      </p:cNvPr>
                      <p:cNvPicPr/>
                      <p:nvPr/>
                    </p:nvPicPr>
                    <p:blipFill>
                      <a:blip r:embed="rId7"/>
                      <a:stretch>
                        <a:fillRect/>
                      </a:stretch>
                    </p:blipFill>
                    <p:spPr>
                      <a:xfrm>
                        <a:off x="2516868" y="2395810"/>
                        <a:ext cx="3867150" cy="179863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F9B4A13-10BC-4E00-B5B0-3A943B50B77B}"/>
              </a:ext>
            </a:extLst>
          </p:cNvPr>
          <p:cNvGraphicFramePr>
            <a:graphicFrameLocks noChangeAspect="1"/>
          </p:cNvGraphicFramePr>
          <p:nvPr/>
        </p:nvGraphicFramePr>
        <p:xfrm>
          <a:off x="5963356" y="3581046"/>
          <a:ext cx="236538" cy="354013"/>
        </p:xfrm>
        <a:graphic>
          <a:graphicData uri="http://schemas.openxmlformats.org/presentationml/2006/ole">
            <mc:AlternateContent xmlns:mc="http://schemas.openxmlformats.org/markup-compatibility/2006">
              <mc:Choice xmlns:v="urn:schemas-microsoft-com:vml" Requires="v">
                <p:oleObj spid="_x0000_s528407" name="Equation" r:id="rId8" imgW="101520" imgH="152280" progId="Equation.DSMT4">
                  <p:embed/>
                </p:oleObj>
              </mc:Choice>
              <mc:Fallback>
                <p:oleObj name="Equation" r:id="rId8" imgW="101520" imgH="152280" progId="Equation.DSMT4">
                  <p:embed/>
                  <p:pic>
                    <p:nvPicPr>
                      <p:cNvPr id="23" name="Object 22">
                        <a:extLst>
                          <a:ext uri="{FF2B5EF4-FFF2-40B4-BE49-F238E27FC236}">
                            <a16:creationId xmlns:a16="http://schemas.microsoft.com/office/drawing/2014/main" id="{3F9B4A13-10BC-4E00-B5B0-3A943B50B77B}"/>
                          </a:ext>
                        </a:extLst>
                      </p:cNvPr>
                      <p:cNvPicPr/>
                      <p:nvPr/>
                    </p:nvPicPr>
                    <p:blipFill>
                      <a:blip r:embed="rId9"/>
                      <a:stretch>
                        <a:fillRect/>
                      </a:stretch>
                    </p:blipFill>
                    <p:spPr>
                      <a:xfrm>
                        <a:off x="5963356" y="3581046"/>
                        <a:ext cx="236538" cy="354013"/>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48D87F33-15D7-4AD9-B159-E4A560376AF6}"/>
              </a:ext>
            </a:extLst>
          </p:cNvPr>
          <p:cNvCxnSpPr>
            <a:cxnSpLocks/>
          </p:cNvCxnSpPr>
          <p:nvPr/>
        </p:nvCxnSpPr>
        <p:spPr>
          <a:xfrm>
            <a:off x="3307644" y="2494844"/>
            <a:ext cx="2892250" cy="1580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39598AD8-786D-4A12-8F03-46DD186EB71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40737832"/>
      </p:ext>
    </p:extLst>
  </p:cSld>
  <p:clrMapOvr>
    <a:masterClrMapping/>
  </p:clrMapOvr>
  <mc:AlternateContent xmlns:mc="http://schemas.openxmlformats.org/markup-compatibility/2006">
    <mc:Choice xmlns:p14="http://schemas.microsoft.com/office/powerpoint/2010/main" Requires="p14">
      <p:transition spd="slow" p14:dur="2000" advTm="24922"/>
    </mc:Choice>
    <mc:Fallback>
      <p:transition spd="slow" advTm="2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Let’s check if that’s actually true:</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3786973870"/>
              </p:ext>
            </p:extLst>
          </p:nvPr>
        </p:nvGraphicFramePr>
        <p:xfrm>
          <a:off x="422275" y="3983038"/>
          <a:ext cx="3829050" cy="1863725"/>
        </p:xfrm>
        <a:graphic>
          <a:graphicData uri="http://schemas.openxmlformats.org/presentationml/2006/ole">
            <mc:AlternateContent xmlns:mc="http://schemas.openxmlformats.org/markup-compatibility/2006">
              <mc:Choice xmlns:v="urn:schemas-microsoft-com:vml" Requires="v">
                <p:oleObj spid="_x0000_s529470" name="Equation" r:id="rId6" imgW="1650960" imgH="799920" progId="Equation.DSMT4">
                  <p:embed/>
                </p:oleObj>
              </mc:Choice>
              <mc:Fallback>
                <p:oleObj name="Equation" r:id="rId6" imgW="1650960" imgH="79992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422275" y="3983038"/>
                        <a:ext cx="3829050" cy="18637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1921490212"/>
              </p:ext>
            </p:extLst>
          </p:nvPr>
        </p:nvGraphicFramePr>
        <p:xfrm>
          <a:off x="915988" y="1995488"/>
          <a:ext cx="3719512" cy="1798637"/>
        </p:xfrm>
        <a:graphic>
          <a:graphicData uri="http://schemas.openxmlformats.org/presentationml/2006/ole">
            <mc:AlternateContent xmlns:mc="http://schemas.openxmlformats.org/markup-compatibility/2006">
              <mc:Choice xmlns:v="urn:schemas-microsoft-com:vml" Requires="v">
                <p:oleObj spid="_x0000_s529471" name="Equation" r:id="rId8" imgW="1600200" imgH="774360" progId="Equation.DSMT4">
                  <p:embed/>
                </p:oleObj>
              </mc:Choice>
              <mc:Fallback>
                <p:oleObj name="Equation" r:id="rId8" imgW="1600200" imgH="77436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915988" y="1995488"/>
                        <a:ext cx="3719512" cy="17986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162938301"/>
              </p:ext>
            </p:extLst>
          </p:nvPr>
        </p:nvGraphicFramePr>
        <p:xfrm>
          <a:off x="4870450" y="3929063"/>
          <a:ext cx="3649663" cy="1863725"/>
        </p:xfrm>
        <a:graphic>
          <a:graphicData uri="http://schemas.openxmlformats.org/presentationml/2006/ole">
            <mc:AlternateContent xmlns:mc="http://schemas.openxmlformats.org/markup-compatibility/2006">
              <mc:Choice xmlns:v="urn:schemas-microsoft-com:vml" Requires="v">
                <p:oleObj spid="_x0000_s529472" name="Equation" r:id="rId10" imgW="1574640" imgH="799920" progId="Equation.DSMT4">
                  <p:embed/>
                </p:oleObj>
              </mc:Choice>
              <mc:Fallback>
                <p:oleObj name="Equation" r:id="rId10" imgW="1574640" imgH="79992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1"/>
                      <a:stretch>
                        <a:fillRect/>
                      </a:stretch>
                    </p:blipFill>
                    <p:spPr>
                      <a:xfrm>
                        <a:off x="4870450" y="3929063"/>
                        <a:ext cx="3649663" cy="18637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48345A1-8164-4635-9912-64E4E2719681}"/>
              </a:ext>
            </a:extLst>
          </p:cNvPr>
          <p:cNvGraphicFramePr>
            <a:graphicFrameLocks noChangeAspect="1"/>
          </p:cNvGraphicFramePr>
          <p:nvPr>
            <p:extLst>
              <p:ext uri="{D42A27DB-BD31-4B8C-83A1-F6EECF244321}">
                <p14:modId xmlns:p14="http://schemas.microsoft.com/office/powerpoint/2010/main" val="2059263786"/>
              </p:ext>
            </p:extLst>
          </p:nvPr>
        </p:nvGraphicFramePr>
        <p:xfrm>
          <a:off x="4990410" y="1995488"/>
          <a:ext cx="1239837" cy="1795463"/>
        </p:xfrm>
        <a:graphic>
          <a:graphicData uri="http://schemas.openxmlformats.org/presentationml/2006/ole">
            <mc:AlternateContent xmlns:mc="http://schemas.openxmlformats.org/markup-compatibility/2006">
              <mc:Choice xmlns:v="urn:schemas-microsoft-com:vml" Requires="v">
                <p:oleObj spid="_x0000_s529473" name="Equation" r:id="rId12" imgW="533160" imgH="774360" progId="Equation.DSMT4">
                  <p:embed/>
                </p:oleObj>
              </mc:Choice>
              <mc:Fallback>
                <p:oleObj name="Equation" r:id="rId12" imgW="533160" imgH="77436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3"/>
                      <a:stretch>
                        <a:fillRect/>
                      </a:stretch>
                    </p:blipFill>
                    <p:spPr>
                      <a:xfrm>
                        <a:off x="4990410" y="1995488"/>
                        <a:ext cx="1239837" cy="17954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7BF6044-443E-48DF-BD91-7146126B71F4}"/>
              </a:ext>
            </a:extLst>
          </p:cNvPr>
          <p:cNvGraphicFramePr>
            <a:graphicFrameLocks noChangeAspect="1"/>
          </p:cNvGraphicFramePr>
          <p:nvPr>
            <p:extLst>
              <p:ext uri="{D42A27DB-BD31-4B8C-83A1-F6EECF244321}">
                <p14:modId xmlns:p14="http://schemas.microsoft.com/office/powerpoint/2010/main" val="3594166587"/>
              </p:ext>
            </p:extLst>
          </p:nvPr>
        </p:nvGraphicFramePr>
        <p:xfrm>
          <a:off x="6307864" y="1997387"/>
          <a:ext cx="1239837" cy="1793875"/>
        </p:xfrm>
        <a:graphic>
          <a:graphicData uri="http://schemas.openxmlformats.org/presentationml/2006/ole">
            <mc:AlternateContent xmlns:mc="http://schemas.openxmlformats.org/markup-compatibility/2006">
              <mc:Choice xmlns:v="urn:schemas-microsoft-com:vml" Requires="v">
                <p:oleObj spid="_x0000_s529474" name="Equation" r:id="rId14" imgW="533160" imgH="774360" progId="Equation.DSMT4">
                  <p:embed/>
                </p:oleObj>
              </mc:Choice>
              <mc:Fallback>
                <p:oleObj name="Equation" r:id="rId14" imgW="533160" imgH="77436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5"/>
                      <a:stretch>
                        <a:fillRect/>
                      </a:stretch>
                    </p:blipFill>
                    <p:spPr>
                      <a:xfrm>
                        <a:off x="6307864" y="1997387"/>
                        <a:ext cx="1239837" cy="1793875"/>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ADD6DEB8-CA62-482A-95C9-3D41B7A171FA}"/>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407835"/>
      </p:ext>
    </p:extLst>
  </p:cSld>
  <p:clrMapOvr>
    <a:masterClrMapping/>
  </p:clrMapOvr>
  <mc:AlternateContent xmlns:mc="http://schemas.openxmlformats.org/markup-compatibility/2006">
    <mc:Choice xmlns:p14="http://schemas.microsoft.com/office/powerpoint/2010/main" Requires="p14">
      <p:transition spd="slow" p14:dur="2000" advTm="40850"/>
    </mc:Choice>
    <mc:Fallback>
      <p:transition spd="slow" advTm="4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If we change even one value, it no longer holds:</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3920957043"/>
              </p:ext>
            </p:extLst>
          </p:nvPr>
        </p:nvGraphicFramePr>
        <p:xfrm>
          <a:off x="407988" y="3983038"/>
          <a:ext cx="3859212" cy="1863725"/>
        </p:xfrm>
        <a:graphic>
          <a:graphicData uri="http://schemas.openxmlformats.org/presentationml/2006/ole">
            <mc:AlternateContent xmlns:mc="http://schemas.openxmlformats.org/markup-compatibility/2006">
              <mc:Choice xmlns:v="urn:schemas-microsoft-com:vml" Requires="v">
                <p:oleObj spid="_x0000_s530494" name="Equation" r:id="rId6" imgW="1663560" imgH="799920" progId="Equation.DSMT4">
                  <p:embed/>
                </p:oleObj>
              </mc:Choice>
              <mc:Fallback>
                <p:oleObj name="Equation" r:id="rId6" imgW="1663560" imgH="79992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407988" y="3983038"/>
                        <a:ext cx="3859212" cy="18637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3374659974"/>
              </p:ext>
            </p:extLst>
          </p:nvPr>
        </p:nvGraphicFramePr>
        <p:xfrm>
          <a:off x="915988" y="1995488"/>
          <a:ext cx="3719512" cy="1798637"/>
        </p:xfrm>
        <a:graphic>
          <a:graphicData uri="http://schemas.openxmlformats.org/presentationml/2006/ole">
            <mc:AlternateContent xmlns:mc="http://schemas.openxmlformats.org/markup-compatibility/2006">
              <mc:Choice xmlns:v="urn:schemas-microsoft-com:vml" Requires="v">
                <p:oleObj spid="_x0000_s530495" name="Equation" r:id="rId8" imgW="1600200" imgH="774360" progId="Equation.DSMT4">
                  <p:embed/>
                </p:oleObj>
              </mc:Choice>
              <mc:Fallback>
                <p:oleObj name="Equation" r:id="rId8" imgW="1600200" imgH="77436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915988" y="1995488"/>
                        <a:ext cx="3719512" cy="179863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extLst>
              <p:ext uri="{D42A27DB-BD31-4B8C-83A1-F6EECF244321}">
                <p14:modId xmlns:p14="http://schemas.microsoft.com/office/powerpoint/2010/main" val="1729375084"/>
              </p:ext>
            </p:extLst>
          </p:nvPr>
        </p:nvGraphicFramePr>
        <p:xfrm>
          <a:off x="4990410" y="1995488"/>
          <a:ext cx="1239837" cy="1795463"/>
        </p:xfrm>
        <a:graphic>
          <a:graphicData uri="http://schemas.openxmlformats.org/presentationml/2006/ole">
            <mc:AlternateContent xmlns:mc="http://schemas.openxmlformats.org/markup-compatibility/2006">
              <mc:Choice xmlns:v="urn:schemas-microsoft-com:vml" Requires="v">
                <p:oleObj spid="_x0000_s530496" name="Equation" r:id="rId10" imgW="533160" imgH="774360" progId="Equation.DSMT4">
                  <p:embed/>
                </p:oleObj>
              </mc:Choice>
              <mc:Fallback>
                <p:oleObj name="Equation" r:id="rId10" imgW="533160" imgH="77436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1"/>
                      <a:stretch>
                        <a:fillRect/>
                      </a:stretch>
                    </p:blipFill>
                    <p:spPr>
                      <a:xfrm>
                        <a:off x="4990410" y="1995488"/>
                        <a:ext cx="1239837" cy="17954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extLst>
              <p:ext uri="{D42A27DB-BD31-4B8C-83A1-F6EECF244321}">
                <p14:modId xmlns:p14="http://schemas.microsoft.com/office/powerpoint/2010/main" val="4275659845"/>
              </p:ext>
            </p:extLst>
          </p:nvPr>
        </p:nvGraphicFramePr>
        <p:xfrm>
          <a:off x="6307864" y="1997387"/>
          <a:ext cx="1239837" cy="1793875"/>
        </p:xfrm>
        <a:graphic>
          <a:graphicData uri="http://schemas.openxmlformats.org/presentationml/2006/ole">
            <mc:AlternateContent xmlns:mc="http://schemas.openxmlformats.org/markup-compatibility/2006">
              <mc:Choice xmlns:v="urn:schemas-microsoft-com:vml" Requires="v">
                <p:oleObj spid="_x0000_s530497" name="Equation" r:id="rId12" imgW="533160" imgH="774360" progId="Equation.DSMT4">
                  <p:embed/>
                </p:oleObj>
              </mc:Choice>
              <mc:Fallback>
                <p:oleObj name="Equation" r:id="rId12" imgW="533160" imgH="77436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3"/>
                      <a:stretch>
                        <a:fillRect/>
                      </a:stretch>
                    </p:blipFill>
                    <p:spPr>
                      <a:xfrm>
                        <a:off x="6307864" y="1997387"/>
                        <a:ext cx="1239837" cy="17938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2870626059"/>
              </p:ext>
            </p:extLst>
          </p:nvPr>
        </p:nvGraphicFramePr>
        <p:xfrm>
          <a:off x="4272859" y="3983038"/>
          <a:ext cx="3914775" cy="1863725"/>
        </p:xfrm>
        <a:graphic>
          <a:graphicData uri="http://schemas.openxmlformats.org/presentationml/2006/ole">
            <mc:AlternateContent xmlns:mc="http://schemas.openxmlformats.org/markup-compatibility/2006">
              <mc:Choice xmlns:v="urn:schemas-microsoft-com:vml" Requires="v">
                <p:oleObj spid="_x0000_s530498" name="Equation" r:id="rId14" imgW="1688760" imgH="799920" progId="Equation.DSMT4">
                  <p:embed/>
                </p:oleObj>
              </mc:Choice>
              <mc:Fallback>
                <p:oleObj name="Equation" r:id="rId14" imgW="1688760" imgH="79992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5"/>
                      <a:stretch>
                        <a:fillRect/>
                      </a:stretch>
                    </p:blipFill>
                    <p:spPr>
                      <a:xfrm>
                        <a:off x="4272859" y="3983038"/>
                        <a:ext cx="3914775" cy="1863725"/>
                      </a:xfrm>
                      <a:prstGeom prst="rect">
                        <a:avLst/>
                      </a:prstGeom>
                    </p:spPr>
                  </p:pic>
                </p:oleObj>
              </mc:Fallback>
            </mc:AlternateContent>
          </a:graphicData>
        </a:graphic>
      </p:graphicFrame>
      <p:sp>
        <p:nvSpPr>
          <p:cNvPr id="11" name="Oval 10">
            <a:extLst>
              <a:ext uri="{FF2B5EF4-FFF2-40B4-BE49-F238E27FC236}">
                <a16:creationId xmlns:a16="http://schemas.microsoft.com/office/drawing/2014/main" id="{29ADF484-2CF8-4540-AA30-74E3ACE6C5AB}"/>
              </a:ext>
            </a:extLst>
          </p:cNvPr>
          <p:cNvSpPr/>
          <p:nvPr/>
        </p:nvSpPr>
        <p:spPr>
          <a:xfrm>
            <a:off x="3309257" y="3291840"/>
            <a:ext cx="531223" cy="461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FDB2B9CD-FDC4-48C2-9BE9-0F55F0E04F70}"/>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0173322"/>
      </p:ext>
    </p:extLst>
  </p:cSld>
  <p:clrMapOvr>
    <a:masterClrMapping/>
  </p:clrMapOvr>
  <mc:AlternateContent xmlns:mc="http://schemas.openxmlformats.org/markup-compatibility/2006">
    <mc:Choice xmlns:p14="http://schemas.microsoft.com/office/powerpoint/2010/main" Requires="p14">
      <p:transition spd="slow" p14:dur="2000" advTm="47722"/>
    </mc:Choice>
    <mc:Fallback>
      <p:transition spd="slow" advTm="47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If, however, we use the transpose, we get the same result</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Self-adjoint and skew-adjoint linear operators</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nvGraphicFramePr>
        <p:xfrm>
          <a:off x="407988" y="3983038"/>
          <a:ext cx="3859212" cy="1863725"/>
        </p:xfrm>
        <a:graphic>
          <a:graphicData uri="http://schemas.openxmlformats.org/presentationml/2006/ole">
            <mc:AlternateContent xmlns:mc="http://schemas.openxmlformats.org/markup-compatibility/2006">
              <mc:Choice xmlns:v="urn:schemas-microsoft-com:vml" Requires="v">
                <p:oleObj spid="_x0000_s531508" name="Equation" r:id="rId6" imgW="1663560" imgH="799920" progId="Equation.DSMT4">
                  <p:embed/>
                </p:oleObj>
              </mc:Choice>
              <mc:Fallback>
                <p:oleObj name="Equation" r:id="rId6" imgW="1663560" imgH="79992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407988" y="3983038"/>
                        <a:ext cx="3859212" cy="18637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461175959"/>
              </p:ext>
            </p:extLst>
          </p:nvPr>
        </p:nvGraphicFramePr>
        <p:xfrm>
          <a:off x="915988" y="1995488"/>
          <a:ext cx="3719512" cy="1798637"/>
        </p:xfrm>
        <a:graphic>
          <a:graphicData uri="http://schemas.openxmlformats.org/presentationml/2006/ole">
            <mc:AlternateContent xmlns:mc="http://schemas.openxmlformats.org/markup-compatibility/2006">
              <mc:Choice xmlns:v="urn:schemas-microsoft-com:vml" Requires="v">
                <p:oleObj spid="_x0000_s531509" name="Equation" r:id="rId8" imgW="1600200" imgH="774360" progId="Equation.DSMT4">
                  <p:embed/>
                </p:oleObj>
              </mc:Choice>
              <mc:Fallback>
                <p:oleObj name="Equation" r:id="rId8" imgW="1600200" imgH="77436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915988" y="1995488"/>
                        <a:ext cx="3719512" cy="179863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nvGraphicFramePr>
        <p:xfrm>
          <a:off x="4990410" y="1995488"/>
          <a:ext cx="1239837" cy="1795463"/>
        </p:xfrm>
        <a:graphic>
          <a:graphicData uri="http://schemas.openxmlformats.org/presentationml/2006/ole">
            <mc:AlternateContent xmlns:mc="http://schemas.openxmlformats.org/markup-compatibility/2006">
              <mc:Choice xmlns:v="urn:schemas-microsoft-com:vml" Requires="v">
                <p:oleObj spid="_x0000_s531510" name="Equation" r:id="rId10" imgW="533160" imgH="774360" progId="Equation.DSMT4">
                  <p:embed/>
                </p:oleObj>
              </mc:Choice>
              <mc:Fallback>
                <p:oleObj name="Equation" r:id="rId10" imgW="533160" imgH="77436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1"/>
                      <a:stretch>
                        <a:fillRect/>
                      </a:stretch>
                    </p:blipFill>
                    <p:spPr>
                      <a:xfrm>
                        <a:off x="4990410" y="1995488"/>
                        <a:ext cx="1239837" cy="17954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nvGraphicFramePr>
        <p:xfrm>
          <a:off x="6307864" y="1997387"/>
          <a:ext cx="1239837" cy="1793875"/>
        </p:xfrm>
        <a:graphic>
          <a:graphicData uri="http://schemas.openxmlformats.org/presentationml/2006/ole">
            <mc:AlternateContent xmlns:mc="http://schemas.openxmlformats.org/markup-compatibility/2006">
              <mc:Choice xmlns:v="urn:schemas-microsoft-com:vml" Requires="v">
                <p:oleObj spid="_x0000_s531511" name="Equation" r:id="rId12" imgW="533160" imgH="774360" progId="Equation.DSMT4">
                  <p:embed/>
                </p:oleObj>
              </mc:Choice>
              <mc:Fallback>
                <p:oleObj name="Equation" r:id="rId12" imgW="533160" imgH="77436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3"/>
                      <a:stretch>
                        <a:fillRect/>
                      </a:stretch>
                    </p:blipFill>
                    <p:spPr>
                      <a:xfrm>
                        <a:off x="6307864" y="1997387"/>
                        <a:ext cx="1239837" cy="17938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1738135343"/>
              </p:ext>
            </p:extLst>
          </p:nvPr>
        </p:nvGraphicFramePr>
        <p:xfrm>
          <a:off x="4214813" y="3983038"/>
          <a:ext cx="4032250" cy="1863725"/>
        </p:xfrm>
        <a:graphic>
          <a:graphicData uri="http://schemas.openxmlformats.org/presentationml/2006/ole">
            <mc:AlternateContent xmlns:mc="http://schemas.openxmlformats.org/markup-compatibility/2006">
              <mc:Choice xmlns:v="urn:schemas-microsoft-com:vml" Requires="v">
                <p:oleObj spid="_x0000_s531512" name="Equation" r:id="rId14" imgW="1739880" imgH="799920" progId="Equation.DSMT4">
                  <p:embed/>
                </p:oleObj>
              </mc:Choice>
              <mc:Fallback>
                <p:oleObj name="Equation" r:id="rId14" imgW="1739880" imgH="79992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5"/>
                      <a:stretch>
                        <a:fillRect/>
                      </a:stretch>
                    </p:blipFill>
                    <p:spPr>
                      <a:xfrm>
                        <a:off x="4214813" y="3983038"/>
                        <a:ext cx="4032250" cy="1863725"/>
                      </a:xfrm>
                      <a:prstGeom prst="rect">
                        <a:avLst/>
                      </a:prstGeom>
                    </p:spPr>
                  </p:pic>
                </p:oleObj>
              </mc:Fallback>
            </mc:AlternateContent>
          </a:graphicData>
        </a:graphic>
      </p:graphicFrame>
      <p:sp>
        <p:nvSpPr>
          <p:cNvPr id="11" name="Oval 10">
            <a:extLst>
              <a:ext uri="{FF2B5EF4-FFF2-40B4-BE49-F238E27FC236}">
                <a16:creationId xmlns:a16="http://schemas.microsoft.com/office/drawing/2014/main" id="{29ADF484-2CF8-4540-AA30-74E3ACE6C5AB}"/>
              </a:ext>
            </a:extLst>
          </p:cNvPr>
          <p:cNvSpPr/>
          <p:nvPr/>
        </p:nvSpPr>
        <p:spPr>
          <a:xfrm>
            <a:off x="3309257" y="3291840"/>
            <a:ext cx="531223" cy="461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3581D4A6-CDCD-4C6A-8A96-6082BC794B6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69836846"/>
      </p:ext>
    </p:extLst>
  </p:cSld>
  <p:clrMapOvr>
    <a:masterClrMapping/>
  </p:clrMapOvr>
  <mc:AlternateContent xmlns:mc="http://schemas.openxmlformats.org/markup-compatibility/2006">
    <mc:Choice xmlns:p14="http://schemas.microsoft.com/office/powerpoint/2010/main" Requires="p14">
      <p:transition spd="slow" p14:dur="2000" advTm="33539"/>
    </mc:Choice>
    <mc:Fallback>
      <p:transition spd="slow" advTm="3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9"/>
</p:tagLst>
</file>

<file path=ppt/tags/tag10.xml><?xml version="1.0" encoding="utf-8"?>
<p:tagLst xmlns:a="http://schemas.openxmlformats.org/drawingml/2006/main" xmlns:r="http://schemas.openxmlformats.org/officeDocument/2006/relationships" xmlns:p="http://schemas.openxmlformats.org/presentationml/2006/main">
  <p:tag name="TIMING" val="|16.7|13.5"/>
</p:tagLst>
</file>

<file path=ppt/tags/tag11.xml><?xml version="1.0" encoding="utf-8"?>
<p:tagLst xmlns:a="http://schemas.openxmlformats.org/drawingml/2006/main" xmlns:r="http://schemas.openxmlformats.org/officeDocument/2006/relationships" xmlns:p="http://schemas.openxmlformats.org/presentationml/2006/main">
  <p:tag name="TIMING" val="|9.7"/>
</p:tagLst>
</file>

<file path=ppt/tags/tag12.xml><?xml version="1.0" encoding="utf-8"?>
<p:tagLst xmlns:a="http://schemas.openxmlformats.org/drawingml/2006/main" xmlns:r="http://schemas.openxmlformats.org/officeDocument/2006/relationships" xmlns:p="http://schemas.openxmlformats.org/presentationml/2006/main">
  <p:tag name="TIMING" val="|21|10.4|15.8"/>
</p:tagLst>
</file>

<file path=ppt/tags/tag13.xml><?xml version="1.0" encoding="utf-8"?>
<p:tagLst xmlns:a="http://schemas.openxmlformats.org/drawingml/2006/main" xmlns:r="http://schemas.openxmlformats.org/officeDocument/2006/relationships" xmlns:p="http://schemas.openxmlformats.org/presentationml/2006/main">
  <p:tag name="TIMING" val="|5.7|21.8"/>
</p:tagLst>
</file>

<file path=ppt/tags/tag14.xml><?xml version="1.0" encoding="utf-8"?>
<p:tagLst xmlns:a="http://schemas.openxmlformats.org/drawingml/2006/main" xmlns:r="http://schemas.openxmlformats.org/officeDocument/2006/relationships" xmlns:p="http://schemas.openxmlformats.org/presentationml/2006/main">
  <p:tag name="TIMING" val="|8.9"/>
</p:tagLst>
</file>

<file path=ppt/tags/tag15.xml><?xml version="1.0" encoding="utf-8"?>
<p:tagLst xmlns:a="http://schemas.openxmlformats.org/drawingml/2006/main" xmlns:r="http://schemas.openxmlformats.org/officeDocument/2006/relationships" xmlns:p="http://schemas.openxmlformats.org/presentationml/2006/main">
  <p:tag name="TIMING" val="|29.4|12.8"/>
</p:tagLst>
</file>

<file path=ppt/tags/tag16.xml><?xml version="1.0" encoding="utf-8"?>
<p:tagLst xmlns:a="http://schemas.openxmlformats.org/drawingml/2006/main" xmlns:r="http://schemas.openxmlformats.org/officeDocument/2006/relationships" xmlns:p="http://schemas.openxmlformats.org/presentationml/2006/main">
  <p:tag name="TIMING" val="|11.6|7.9"/>
</p:tagLst>
</file>

<file path=ppt/tags/tag17.xml><?xml version="1.0" encoding="utf-8"?>
<p:tagLst xmlns:a="http://schemas.openxmlformats.org/drawingml/2006/main" xmlns:r="http://schemas.openxmlformats.org/officeDocument/2006/relationships" xmlns:p="http://schemas.openxmlformats.org/presentationml/2006/main">
  <p:tag name="TIMING" val="|10.7|9.2|19|17.2"/>
</p:tagLst>
</file>

<file path=ppt/tags/tag18.xml><?xml version="1.0" encoding="utf-8"?>
<p:tagLst xmlns:a="http://schemas.openxmlformats.org/drawingml/2006/main" xmlns:r="http://schemas.openxmlformats.org/officeDocument/2006/relationships" xmlns:p="http://schemas.openxmlformats.org/presentationml/2006/main">
  <p:tag name="TIMING" val="|8.1|22.1"/>
</p:tagLst>
</file>

<file path=ppt/tags/tag19.xml><?xml version="1.0" encoding="utf-8"?>
<p:tagLst xmlns:a="http://schemas.openxmlformats.org/drawingml/2006/main" xmlns:r="http://schemas.openxmlformats.org/officeDocument/2006/relationships" xmlns:p="http://schemas.openxmlformats.org/presentationml/2006/main">
  <p:tag name="TIMING" val="|27.9|17.4"/>
</p:tagLst>
</file>

<file path=ppt/tags/tag2.xml><?xml version="1.0" encoding="utf-8"?>
<p:tagLst xmlns:a="http://schemas.openxmlformats.org/drawingml/2006/main" xmlns:r="http://schemas.openxmlformats.org/officeDocument/2006/relationships" xmlns:p="http://schemas.openxmlformats.org/presentationml/2006/main">
  <p:tag name="TIMING" val="|7.2|12.4|12.2|13.8"/>
</p:tagLst>
</file>

<file path=ppt/tags/tag20.xml><?xml version="1.0" encoding="utf-8"?>
<p:tagLst xmlns:a="http://schemas.openxmlformats.org/drawingml/2006/main" xmlns:r="http://schemas.openxmlformats.org/officeDocument/2006/relationships" xmlns:p="http://schemas.openxmlformats.org/presentationml/2006/main">
  <p:tag name="TIMING" val="|22.2|9.3"/>
</p:tagLst>
</file>

<file path=ppt/tags/tag21.xml><?xml version="1.0" encoding="utf-8"?>
<p:tagLst xmlns:a="http://schemas.openxmlformats.org/drawingml/2006/main" xmlns:r="http://schemas.openxmlformats.org/officeDocument/2006/relationships" xmlns:p="http://schemas.openxmlformats.org/presentationml/2006/main">
  <p:tag name="TIMING" val="|10.6|7.6|12.4|19.3|10.2|7|10.1"/>
</p:tagLst>
</file>

<file path=ppt/tags/tag22.xml><?xml version="1.0" encoding="utf-8"?>
<p:tagLst xmlns:a="http://schemas.openxmlformats.org/drawingml/2006/main" xmlns:r="http://schemas.openxmlformats.org/officeDocument/2006/relationships" xmlns:p="http://schemas.openxmlformats.org/presentationml/2006/main">
  <p:tag name="TIMING" val="|9.4|4.7|21.2|10|13.3|13.5|8|8.4|17.1"/>
</p:tagLst>
</file>

<file path=ppt/tags/tag23.xml><?xml version="1.0" encoding="utf-8"?>
<p:tagLst xmlns:a="http://schemas.openxmlformats.org/drawingml/2006/main" xmlns:r="http://schemas.openxmlformats.org/officeDocument/2006/relationships" xmlns:p="http://schemas.openxmlformats.org/presentationml/2006/main">
  <p:tag name="TIMING" val="|13.7|12"/>
</p:tagLst>
</file>

<file path=ppt/tags/tag24.xml><?xml version="1.0" encoding="utf-8"?>
<p:tagLst xmlns:a="http://schemas.openxmlformats.org/drawingml/2006/main" xmlns:r="http://schemas.openxmlformats.org/officeDocument/2006/relationships" xmlns:p="http://schemas.openxmlformats.org/presentationml/2006/main">
  <p:tag name="TIMING" val="|11.9|20|1.7|24.9|8.8|7|14|20.2|5.4|4.4|3.3|14"/>
</p:tagLst>
</file>

<file path=ppt/tags/tag25.xml><?xml version="1.0" encoding="utf-8"?>
<p:tagLst xmlns:a="http://schemas.openxmlformats.org/drawingml/2006/main" xmlns:r="http://schemas.openxmlformats.org/officeDocument/2006/relationships" xmlns:p="http://schemas.openxmlformats.org/presentationml/2006/main">
  <p:tag name="TIMING" val="|13.5|19.6"/>
</p:tagLst>
</file>

<file path=ppt/tags/tag26.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9"/>
</p:tagLst>
</file>

<file path=ppt/tags/tag4.xml><?xml version="1.0" encoding="utf-8"?>
<p:tagLst xmlns:a="http://schemas.openxmlformats.org/drawingml/2006/main" xmlns:r="http://schemas.openxmlformats.org/officeDocument/2006/relationships" xmlns:p="http://schemas.openxmlformats.org/presentationml/2006/main">
  <p:tag name="TIMING" val="|12.4|13.8"/>
</p:tagLst>
</file>

<file path=ppt/tags/tag5.xml><?xml version="1.0" encoding="utf-8"?>
<p:tagLst xmlns:a="http://schemas.openxmlformats.org/drawingml/2006/main" xmlns:r="http://schemas.openxmlformats.org/officeDocument/2006/relationships" xmlns:p="http://schemas.openxmlformats.org/presentationml/2006/main">
  <p:tag name="TIMING" val="|17|14.8"/>
</p:tagLst>
</file>

<file path=ppt/tags/tag6.xml><?xml version="1.0" encoding="utf-8"?>
<p:tagLst xmlns:a="http://schemas.openxmlformats.org/drawingml/2006/main" xmlns:r="http://schemas.openxmlformats.org/officeDocument/2006/relationships" xmlns:p="http://schemas.openxmlformats.org/presentationml/2006/main">
  <p:tag name="TIMING" val="|10.7"/>
</p:tagLst>
</file>

<file path=ppt/tags/tag7.xml><?xml version="1.0" encoding="utf-8"?>
<p:tagLst xmlns:a="http://schemas.openxmlformats.org/drawingml/2006/main" xmlns:r="http://schemas.openxmlformats.org/officeDocument/2006/relationships" xmlns:p="http://schemas.openxmlformats.org/presentationml/2006/main">
  <p:tag name="TIMING" val="|8.1|20.5|9.9|15"/>
</p:tagLst>
</file>

<file path=ppt/tags/tag8.xml><?xml version="1.0" encoding="utf-8"?>
<p:tagLst xmlns:a="http://schemas.openxmlformats.org/drawingml/2006/main" xmlns:r="http://schemas.openxmlformats.org/officeDocument/2006/relationships" xmlns:p="http://schemas.openxmlformats.org/presentationml/2006/main">
  <p:tag name="TIMING" val="|7.3|15.9"/>
</p:tagLst>
</file>

<file path=ppt/tags/tag9.xml><?xml version="1.0" encoding="utf-8"?>
<p:tagLst xmlns:a="http://schemas.openxmlformats.org/drawingml/2006/main" xmlns:r="http://schemas.openxmlformats.org/officeDocument/2006/relationships" xmlns:p="http://schemas.openxmlformats.org/presentationml/2006/main">
  <p:tag name="TIMING" val="|47.9|5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51526</TotalTime>
  <Words>1602</Words>
  <Application>Microsoft Office PowerPoint</Application>
  <PresentationFormat>On-screen Show (4:3)</PresentationFormat>
  <Paragraphs>247</Paragraphs>
  <Slides>34</Slides>
  <Notes>0</Notes>
  <HiddenSlides>0</HiddenSlides>
  <MMClips>34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46" baseType="lpstr">
      <vt:lpstr>Arial</vt:lpstr>
      <vt:lpstr>Bookman Old Style</vt:lpstr>
      <vt:lpstr>Calibri</vt:lpstr>
      <vt:lpstr>Cambria</vt:lpstr>
      <vt:lpstr>Consolas</vt:lpstr>
      <vt:lpstr>Constantia</vt:lpstr>
      <vt:lpstr>Edwardian Script ITC</vt:lpstr>
      <vt:lpstr>Georgia</vt:lpstr>
      <vt:lpstr>Times New Roman</vt:lpstr>
      <vt:lpstr>Office Theme</vt:lpstr>
      <vt:lpstr>Equation</vt:lpstr>
      <vt:lpstr>MathType 7.0 Equation</vt:lpstr>
      <vt:lpstr>11.5 Self-adjoint and skew-adjoint linear operators</vt:lpstr>
      <vt:lpstr>Introduction</vt:lpstr>
      <vt:lpstr>Definitions</vt:lpstr>
      <vt:lpstr>Applications</vt:lpstr>
      <vt:lpstr>Real self-adjoint operators</vt:lpstr>
      <vt:lpstr>An example of a symmetric matrix</vt:lpstr>
      <vt:lpstr>Example</vt:lpstr>
      <vt:lpstr>Example</vt:lpstr>
      <vt:lpstr>Example</vt:lpstr>
      <vt:lpstr>Complex self-adjoint operators</vt:lpstr>
      <vt:lpstr>Complex self-adjoint operators</vt:lpstr>
      <vt:lpstr>Example</vt:lpstr>
      <vt:lpstr>Example</vt:lpstr>
      <vt:lpstr>Example</vt:lpstr>
      <vt:lpstr>Real skew-adjoint operators</vt:lpstr>
      <vt:lpstr>Real self-adjoint operators</vt:lpstr>
      <vt:lpstr>An example of a symmetric matrix</vt:lpstr>
      <vt:lpstr>Example</vt:lpstr>
      <vt:lpstr>Example</vt:lpstr>
      <vt:lpstr>Complex skew-adjoint operators</vt:lpstr>
      <vt:lpstr>Complex self-adjoint operators</vt:lpstr>
      <vt:lpstr>Example</vt:lpstr>
      <vt:lpstr>Example</vt:lpstr>
      <vt:lpstr>Comment on terminology</vt:lpstr>
      <vt:lpstr>From calculus</vt:lpstr>
      <vt:lpstr>From calculus</vt:lpstr>
      <vt:lpstr>From calculus</vt:lpstr>
      <vt:lpstr>Linear operators</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1175</cp:revision>
  <dcterms:created xsi:type="dcterms:W3CDTF">2020-04-30T19:27:29Z</dcterms:created>
  <dcterms:modified xsi:type="dcterms:W3CDTF">2020-11-25T20:00:20Z</dcterms:modified>
</cp:coreProperties>
</file>